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2" r:id="rId1"/>
    <p:sldMasterId id="2147483803" r:id="rId2"/>
    <p:sldMasterId id="2147483804" r:id="rId3"/>
    <p:sldMasterId id="2147483805" r:id="rId4"/>
    <p:sldMasterId id="2147483806" r:id="rId5"/>
    <p:sldMasterId id="2147483819" r:id="rId6"/>
  </p:sldMasterIdLst>
  <p:notesMasterIdLst>
    <p:notesMasterId r:id="rId42"/>
  </p:notesMasterIdLst>
  <p:sldIdLst>
    <p:sldId id="256" r:id="rId7"/>
    <p:sldId id="286" r:id="rId8"/>
    <p:sldId id="258" r:id="rId9"/>
    <p:sldId id="259" r:id="rId10"/>
    <p:sldId id="261" r:id="rId11"/>
    <p:sldId id="283" r:id="rId12"/>
    <p:sldId id="262" r:id="rId13"/>
    <p:sldId id="275" r:id="rId14"/>
    <p:sldId id="277" r:id="rId15"/>
    <p:sldId id="284" r:id="rId16"/>
    <p:sldId id="279" r:id="rId17"/>
    <p:sldId id="285" r:id="rId18"/>
    <p:sldId id="282" r:id="rId19"/>
    <p:sldId id="281" r:id="rId20"/>
    <p:sldId id="272" r:id="rId21"/>
    <p:sldId id="278" r:id="rId22"/>
    <p:sldId id="295" r:id="rId23"/>
    <p:sldId id="300" r:id="rId24"/>
    <p:sldId id="302" r:id="rId25"/>
    <p:sldId id="303" r:id="rId26"/>
    <p:sldId id="309" r:id="rId27"/>
    <p:sldId id="305" r:id="rId28"/>
    <p:sldId id="306" r:id="rId29"/>
    <p:sldId id="307" r:id="rId30"/>
    <p:sldId id="308" r:id="rId31"/>
    <p:sldId id="310" r:id="rId32"/>
    <p:sldId id="265" r:id="rId33"/>
    <p:sldId id="266" r:id="rId34"/>
    <p:sldId id="299" r:id="rId35"/>
    <p:sldId id="280" r:id="rId36"/>
    <p:sldId id="267" r:id="rId37"/>
    <p:sldId id="268" r:id="rId38"/>
    <p:sldId id="269" r:id="rId39"/>
    <p:sldId id="270" r:id="rId40"/>
    <p:sldId id="271" r:id="rId41"/>
  </p:sldIdLst>
  <p:sldSz cx="9148763" cy="6861175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5">
          <p15:clr>
            <a:srgbClr val="A4A3A4"/>
          </p15:clr>
        </p15:guide>
        <p15:guide id="2" orient="horz" pos="206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794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3021">
          <p15:clr>
            <a:srgbClr val="A4A3A4"/>
          </p15:clr>
        </p15:guide>
        <p15:guide id="7" pos="1564">
          <p15:clr>
            <a:srgbClr val="A4A3A4"/>
          </p15:clr>
        </p15:guide>
        <p15:guide id="8" pos="3877">
          <p15:clr>
            <a:srgbClr val="A4A3A4"/>
          </p15:clr>
        </p15:guide>
        <p15:guide id="9" pos="3969">
          <p15:clr>
            <a:srgbClr val="A4A3A4"/>
          </p15:clr>
        </p15:guide>
        <p15:guide id="10" pos="2744">
          <p15:clr>
            <a:srgbClr val="A4A3A4"/>
          </p15:clr>
        </p15:guide>
        <p15:guide id="11" pos="70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B9B986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71" autoAdjust="0"/>
    <p:restoredTop sz="90629"/>
  </p:normalViewPr>
  <p:slideViewPr>
    <p:cSldViewPr>
      <p:cViewPr varScale="1">
        <p:scale>
          <a:sx n="114" d="100"/>
          <a:sy n="114" d="100"/>
        </p:scale>
        <p:origin x="462" y="96"/>
      </p:cViewPr>
      <p:guideLst>
        <p:guide orient="horz" pos="1025"/>
        <p:guide orient="horz" pos="2068"/>
        <p:guide orient="horz" pos="2160"/>
        <p:guide orient="horz" pos="2794"/>
        <p:guide orient="horz" pos="2886"/>
        <p:guide orient="horz" pos="3021"/>
        <p:guide pos="1564"/>
        <p:guide pos="3877"/>
        <p:guide pos="3969"/>
        <p:guide pos="2744"/>
        <p:guide pos="70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9" y="685800"/>
            <a:ext cx="457198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A7998312-F617-4306-B0DA-E1C04EAAA9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CECA6-E35A-46F5-97E0-E26188B39CB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9ECEF54E-00B8-44D1-A1DF-0F6A281E61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76A0AD71-7B7A-492D-9F05-B0184CB12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01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4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4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381186" y="6479943"/>
            <a:ext cx="2134576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lang="en-US" alt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2/18/2018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5593" y="6479943"/>
            <a:ext cx="2896948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6157" y="6479943"/>
            <a:ext cx="2134576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06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301" y="1600930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234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9129" y="3986037"/>
            <a:ext cx="4040426" cy="21970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8D7A7C4-C82A-4D21-9AB0-F0C5A1D3EF09}" type="datetime1">
              <a:rPr lang="ko-KR" altLang="en-US" smtClean="0"/>
              <a:pPr lvl="0"/>
              <a:t>2018-02-18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236" y="2130425"/>
            <a:ext cx="9144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144492" y="2196090"/>
            <a:ext cx="4856400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>
            <a:extLst>
              <a:ext uri="{FF2B5EF4-FFF2-40B4-BE49-F238E27FC236}">
                <a16:creationId xmlns:a16="http://schemas.microsoft.com/office/drawing/2014/main" id="{F35AA2DF-E667-4FC7-9C3A-704ADE6AB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256" y="457412"/>
          <a:ext cx="8421309" cy="489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Image" r:id="rId3" imgW="13003175" imgH="7555556" progId="Photoshop.Image.7">
                  <p:embed/>
                </p:oleObj>
              </mc:Choice>
              <mc:Fallback>
                <p:oleObj name="Image" r:id="rId3" imgW="13003175" imgH="7555556" progId="Photoshop.Image.7">
                  <p:embed/>
                  <p:pic>
                    <p:nvPicPr>
                      <p:cNvPr id="4" name="Object 35">
                        <a:extLst>
                          <a:ext uri="{FF2B5EF4-FFF2-40B4-BE49-F238E27FC236}">
                            <a16:creationId xmlns:a16="http://schemas.microsoft.com/office/drawing/2014/main" id="{F35AA2DF-E667-4FC7-9C3A-704ADE6AB4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56" y="457412"/>
                        <a:ext cx="8421309" cy="4893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>
            <a:extLst>
              <a:ext uri="{FF2B5EF4-FFF2-40B4-BE49-F238E27FC236}">
                <a16:creationId xmlns:a16="http://schemas.microsoft.com/office/drawing/2014/main" id="{21E2879D-35D6-4DD1-9D7E-7B3EDCCC3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74" y="457412"/>
            <a:ext cx="8410190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6" name="Picture 31" descr="03_icon">
            <a:extLst>
              <a:ext uri="{FF2B5EF4-FFF2-40B4-BE49-F238E27FC236}">
                <a16:creationId xmlns:a16="http://schemas.microsoft.com/office/drawing/2014/main" id="{62F41C87-3209-48C4-9303-427CB6FC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1" y="4952117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>
            <a:extLst>
              <a:ext uri="{FF2B5EF4-FFF2-40B4-BE49-F238E27FC236}">
                <a16:creationId xmlns:a16="http://schemas.microsoft.com/office/drawing/2014/main" id="{082D2832-9D2F-4082-A37A-BA96DC951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9689" y="5285647"/>
            <a:ext cx="6734506" cy="4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8" name="Text Box 36">
            <a:extLst>
              <a:ext uri="{FF2B5EF4-FFF2-40B4-BE49-F238E27FC236}">
                <a16:creationId xmlns:a16="http://schemas.microsoft.com/office/drawing/2014/main" id="{8229FF15-01B7-40A4-A2D2-AF4FBEFD2A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1767" y="1442118"/>
            <a:ext cx="1658213" cy="3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0">
              <a:defRPr/>
            </a:pPr>
            <a:r>
              <a:rPr kumimoji="0" lang="en-US" altLang="ko-KR" sz="7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Korea Polytechnic University</a:t>
            </a:r>
            <a:r>
              <a:rPr kumimoji="0" lang="en-US" altLang="ko-KR" sz="1801">
                <a:solidFill>
                  <a:schemeClr val="tx1"/>
                </a:solidFill>
                <a:latin typeface="Arial" charset="0"/>
                <a:ea typeface="굴림" pitchFamily="50" charset="-127"/>
              </a:rPr>
              <a:t> </a:t>
            </a:r>
            <a:endParaRPr kumimoji="0" lang="ko-KR" altLang="en-US" sz="1801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0B2D285F-F76A-488E-A979-53CF6505098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436546" y="692470"/>
            <a:ext cx="1105476" cy="876706"/>
            <a:chOff x="385" y="935"/>
            <a:chExt cx="1089" cy="908"/>
          </a:xfrm>
        </p:grpSpPr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6E5D7B56-6DFC-4419-BAC0-51EA154D075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85" y="935"/>
              <a:ext cx="545" cy="908"/>
              <a:chOff x="385" y="935"/>
              <a:chExt cx="545" cy="908"/>
            </a:xfrm>
          </p:grpSpPr>
          <p:sp>
            <p:nvSpPr>
              <p:cNvPr id="15" name="Rectangle 39">
                <a:extLst>
                  <a:ext uri="{FF2B5EF4-FFF2-40B4-BE49-F238E27FC236}">
                    <a16:creationId xmlns:a16="http://schemas.microsoft.com/office/drawing/2014/main" id="{70EEB6B2-383C-49EC-B8EA-FFEE5125C1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118"/>
                <a:ext cx="182" cy="36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6" name="Rectangle 40">
                <a:extLst>
                  <a:ext uri="{FF2B5EF4-FFF2-40B4-BE49-F238E27FC236}">
                    <a16:creationId xmlns:a16="http://schemas.microsoft.com/office/drawing/2014/main" id="{C475935B-D290-406C-B8EC-0BED1552018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1299"/>
                <a:ext cx="363" cy="181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057E49B-354F-4245-9665-43035B7037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479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1596009F-19E2-4953-A2F1-190298FB803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48" y="935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9" name="Rectangle 43">
                <a:extLst>
                  <a:ext uri="{FF2B5EF4-FFF2-40B4-BE49-F238E27FC236}">
                    <a16:creationId xmlns:a16="http://schemas.microsoft.com/office/drawing/2014/main" id="{F3E774C2-FEDC-458C-AED3-77A059FAEF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935"/>
                <a:ext cx="182" cy="183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9431C99D-8129-4C1D-AA16-C9A8BDEAA55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0" y="1479"/>
              <a:ext cx="544" cy="362"/>
              <a:chOff x="930" y="1479"/>
              <a:chExt cx="544" cy="362"/>
            </a:xfrm>
          </p:grpSpPr>
          <p:sp>
            <p:nvSpPr>
              <p:cNvPr id="12" name="Rectangle 45">
                <a:extLst>
                  <a:ext uri="{FF2B5EF4-FFF2-40B4-BE49-F238E27FC236}">
                    <a16:creationId xmlns:a16="http://schemas.microsoft.com/office/drawing/2014/main" id="{C0F5B6A7-2D71-4DE8-BD9E-2173CBA388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30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3" name="Rectangle 46">
                <a:extLst>
                  <a:ext uri="{FF2B5EF4-FFF2-40B4-BE49-F238E27FC236}">
                    <a16:creationId xmlns:a16="http://schemas.microsoft.com/office/drawing/2014/main" id="{E7AF517F-5E26-48AB-9635-5DE1D9168F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93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4" name="Rectangle 47">
                <a:extLst>
                  <a:ext uri="{FF2B5EF4-FFF2-40B4-BE49-F238E27FC236}">
                    <a16:creationId xmlns:a16="http://schemas.microsoft.com/office/drawing/2014/main" id="{E55A66F5-36E8-443B-8CBD-E4C2B57BE2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1" y="1660"/>
                <a:ext cx="181" cy="181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3430" y="4761529"/>
            <a:ext cx="5794217" cy="38117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9670" y="5361881"/>
            <a:ext cx="5794217" cy="30494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1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39C224B9-222A-4689-B1CC-09582B8E8B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199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4A072376-1936-41AC-A61C-A48E159A8E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5828" y="6479999"/>
            <a:ext cx="2897108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430FAC4-8F70-469F-BB22-4461867183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6614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0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8C590043-247B-4326-9FDE-9711C2B25C2B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873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>
            <a:extLst>
              <a:ext uri="{FF2B5EF4-FFF2-40B4-BE49-F238E27FC236}">
                <a16:creationId xmlns:a16="http://schemas.microsoft.com/office/drawing/2014/main" id="{61394C65-364C-467E-BB85-18F6E4427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5" name="Rectangle 75">
            <a:extLst>
              <a:ext uri="{FF2B5EF4-FFF2-40B4-BE49-F238E27FC236}">
                <a16:creationId xmlns:a16="http://schemas.microsoft.com/office/drawing/2014/main" id="{37392D85-D2AD-461A-900B-8DF37A8DE0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6" name="Object 73">
            <a:extLst>
              <a:ext uri="{FF2B5EF4-FFF2-40B4-BE49-F238E27FC236}">
                <a16:creationId xmlns:a16="http://schemas.microsoft.com/office/drawing/2014/main" id="{6A29EC1C-1496-4030-8BC9-796E5C4173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Image" r:id="rId3" imgW="6361905" imgH="5663492" progId="Photoshop.Image.7">
                  <p:embed/>
                </p:oleObj>
              </mc:Choice>
              <mc:Fallback>
                <p:oleObj name="Image" r:id="rId3" imgW="6361905" imgH="5663492" progId="Photoshop.Image.7">
                  <p:embed/>
                  <p:pic>
                    <p:nvPicPr>
                      <p:cNvPr id="6" name="Object 73">
                        <a:extLst>
                          <a:ext uri="{FF2B5EF4-FFF2-40B4-BE49-F238E27FC236}">
                            <a16:creationId xmlns:a16="http://schemas.microsoft.com/office/drawing/2014/main" id="{6A29EC1C-1496-4030-8BC9-796E5C4173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>
            <a:extLst>
              <a:ext uri="{FF2B5EF4-FFF2-40B4-BE49-F238E27FC236}">
                <a16:creationId xmlns:a16="http://schemas.microsoft.com/office/drawing/2014/main" id="{9A8DB8FB-5A62-4101-B49A-27570157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F9192329-853E-43D9-8555-F378E282FA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9" name="Picture 59" descr="03_icon">
            <a:extLst>
              <a:ext uri="{FF2B5EF4-FFF2-40B4-BE49-F238E27FC236}">
                <a16:creationId xmlns:a16="http://schemas.microsoft.com/office/drawing/2014/main" id="{92829CD5-A34D-42D0-B149-92B22A87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1" descr="학과name.jpg">
            <a:extLst>
              <a:ext uri="{FF2B5EF4-FFF2-40B4-BE49-F238E27FC236}">
                <a16:creationId xmlns:a16="http://schemas.microsoft.com/office/drawing/2014/main" id="{6C1C0B50-20A6-41AE-9BF4-9FDA687FFA0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294" y="1429398"/>
            <a:ext cx="8233887" cy="4718647"/>
          </a:xfrm>
        </p:spPr>
        <p:txBody>
          <a:bodyPr/>
          <a:lstStyle>
            <a:lvl1pPr>
              <a:buClr>
                <a:srgbClr val="CC6600"/>
              </a:buClr>
              <a:defRPr sz="240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E0F0CC4-A352-4D38-A504-1A21880CE0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7569" y="260471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A7FC3F09-E909-459B-8776-81BB29A6A82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8634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9" y="4408941"/>
            <a:ext cx="7776449" cy="13627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9" y="2908059"/>
            <a:ext cx="7776449" cy="1500882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29" indent="0">
              <a:buNone/>
              <a:defRPr sz="1801"/>
            </a:lvl2pPr>
            <a:lvl3pPr marL="914857" indent="0">
              <a:buNone/>
              <a:defRPr sz="1601"/>
            </a:lvl3pPr>
            <a:lvl4pPr marL="1372286" indent="0">
              <a:buNone/>
              <a:defRPr sz="1401"/>
            </a:lvl4pPr>
            <a:lvl5pPr marL="1829714" indent="0">
              <a:buNone/>
              <a:defRPr sz="1401"/>
            </a:lvl5pPr>
            <a:lvl6pPr marL="2287143" indent="0">
              <a:buNone/>
              <a:defRPr sz="1401"/>
            </a:lvl6pPr>
            <a:lvl7pPr marL="2744572" indent="0">
              <a:buNone/>
              <a:defRPr sz="1401"/>
            </a:lvl7pPr>
            <a:lvl8pPr marL="3202000" indent="0">
              <a:buNone/>
              <a:defRPr sz="1401"/>
            </a:lvl8pPr>
            <a:lvl9pPr marL="3659429" indent="0">
              <a:buNone/>
              <a:defRPr sz="14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88339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38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621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8103608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8" y="274765"/>
            <a:ext cx="8233887" cy="114352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38" y="1535824"/>
            <a:ext cx="4042292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438" y="2175882"/>
            <a:ext cx="4042292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7445" y="1535824"/>
            <a:ext cx="4043880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445" y="2175882"/>
            <a:ext cx="4043880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930392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81602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9677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9" y="273176"/>
            <a:ext cx="3009880" cy="116258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6912" y="273177"/>
            <a:ext cx="5114413" cy="5855823"/>
          </a:xfrm>
        </p:spPr>
        <p:txBody>
          <a:bodyPr/>
          <a:lstStyle>
            <a:lvl1pPr>
              <a:defRPr sz="3202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439" y="1435765"/>
            <a:ext cx="3009880" cy="4693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9700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221" y="4802823"/>
            <a:ext cx="5489258" cy="56700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3221" y="613059"/>
            <a:ext cx="5489258" cy="4116705"/>
          </a:xfrm>
        </p:spPr>
        <p:txBody>
          <a:bodyPr/>
          <a:lstStyle>
            <a:lvl1pPr marL="0" indent="0">
              <a:buNone/>
              <a:defRPr sz="3202"/>
            </a:lvl1pPr>
            <a:lvl2pPr marL="457429" indent="0">
              <a:buNone/>
              <a:defRPr sz="2801"/>
            </a:lvl2pPr>
            <a:lvl3pPr marL="914857" indent="0">
              <a:buNone/>
              <a:defRPr sz="2401"/>
            </a:lvl3pPr>
            <a:lvl4pPr marL="1372286" indent="0">
              <a:buNone/>
              <a:defRPr sz="2001"/>
            </a:lvl4pPr>
            <a:lvl5pPr marL="1829714" indent="0">
              <a:buNone/>
              <a:defRPr sz="2001"/>
            </a:lvl5pPr>
            <a:lvl6pPr marL="2287143" indent="0">
              <a:buNone/>
              <a:defRPr sz="2001"/>
            </a:lvl6pPr>
            <a:lvl7pPr marL="2744572" indent="0">
              <a:buNone/>
              <a:defRPr sz="2001"/>
            </a:lvl7pPr>
            <a:lvl8pPr marL="3202000" indent="0">
              <a:buNone/>
              <a:defRPr sz="2001"/>
            </a:lvl8pPr>
            <a:lvl9pPr marL="3659429" indent="0">
              <a:buNone/>
              <a:defRPr sz="2001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3221" y="5369823"/>
            <a:ext cx="5489258" cy="805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276288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496488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2853" y="331942"/>
            <a:ext cx="2058472" cy="58351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438" y="331942"/>
            <a:ext cx="6022936" cy="5835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8768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438" y="1448471"/>
            <a:ext cx="8233887" cy="4718647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85504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5">
            <a:extLst>
              <a:ext uri="{FF2B5EF4-FFF2-40B4-BE49-F238E27FC236}">
                <a16:creationId xmlns:a16="http://schemas.microsoft.com/office/drawing/2014/main" id="{53B1890D-649C-418F-ADA4-DEFFA13DC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6256" y="457412"/>
          <a:ext cx="8421309" cy="4893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Image" r:id="rId3" imgW="13003175" imgH="7555556" progId="Photoshop.Image.7">
                  <p:embed/>
                </p:oleObj>
              </mc:Choice>
              <mc:Fallback>
                <p:oleObj name="Image" r:id="rId3" imgW="13003175" imgH="7555556" progId="Photoshop.Image.7">
                  <p:embed/>
                  <p:pic>
                    <p:nvPicPr>
                      <p:cNvPr id="4" name="Object 35">
                        <a:extLst>
                          <a:ext uri="{FF2B5EF4-FFF2-40B4-BE49-F238E27FC236}">
                            <a16:creationId xmlns:a16="http://schemas.microsoft.com/office/drawing/2014/main" id="{53B1890D-649C-418F-ADA4-DEFFA13DC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56" y="457412"/>
                        <a:ext cx="8421309" cy="4893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4">
            <a:extLst>
              <a:ext uri="{FF2B5EF4-FFF2-40B4-BE49-F238E27FC236}">
                <a16:creationId xmlns:a16="http://schemas.microsoft.com/office/drawing/2014/main" id="{85B7CB89-7E3F-471A-827A-CC9427A2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74" y="457412"/>
            <a:ext cx="8410190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6" name="Picture 31" descr="03_icon">
            <a:extLst>
              <a:ext uri="{FF2B5EF4-FFF2-40B4-BE49-F238E27FC236}">
                <a16:creationId xmlns:a16="http://schemas.microsoft.com/office/drawing/2014/main" id="{B676B700-BF59-4464-8D55-2E05FA72C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1" y="4952117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32">
            <a:extLst>
              <a:ext uri="{FF2B5EF4-FFF2-40B4-BE49-F238E27FC236}">
                <a16:creationId xmlns:a16="http://schemas.microsoft.com/office/drawing/2014/main" id="{D58B8A01-9CB5-4E92-AD9C-D113C46F3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9689" y="5285647"/>
            <a:ext cx="6734506" cy="47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8" name="Text Box 36">
            <a:extLst>
              <a:ext uri="{FF2B5EF4-FFF2-40B4-BE49-F238E27FC236}">
                <a16:creationId xmlns:a16="http://schemas.microsoft.com/office/drawing/2014/main" id="{B26861E1-BDAD-4527-A8AA-A2283F8B0E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61767" y="1442118"/>
            <a:ext cx="1658213" cy="366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atinLnBrk="0">
              <a:defRPr/>
            </a:pPr>
            <a:r>
              <a:rPr kumimoji="0" lang="en-US" altLang="ko-KR" sz="700">
                <a:solidFill>
                  <a:schemeClr val="tx1"/>
                </a:solidFill>
                <a:latin typeface="Arial" charset="0"/>
                <a:ea typeface="굴림" pitchFamily="50" charset="-127"/>
              </a:rPr>
              <a:t>Korea Polytechnic University</a:t>
            </a:r>
            <a:r>
              <a:rPr kumimoji="0" lang="en-US" altLang="ko-KR" sz="1801">
                <a:solidFill>
                  <a:schemeClr val="tx1"/>
                </a:solidFill>
                <a:latin typeface="Arial" charset="0"/>
                <a:ea typeface="굴림" pitchFamily="50" charset="-127"/>
              </a:rPr>
              <a:t> </a:t>
            </a:r>
            <a:endParaRPr kumimoji="0" lang="ko-KR" altLang="en-US" sz="1801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933C1FD5-3427-4A11-9C6C-8418A24AACA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7436546" y="692470"/>
            <a:ext cx="1105476" cy="876706"/>
            <a:chOff x="385" y="935"/>
            <a:chExt cx="1089" cy="908"/>
          </a:xfrm>
        </p:grpSpPr>
        <p:grpSp>
          <p:nvGrpSpPr>
            <p:cNvPr id="10" name="Group 38">
              <a:extLst>
                <a:ext uri="{FF2B5EF4-FFF2-40B4-BE49-F238E27FC236}">
                  <a16:creationId xmlns:a16="http://schemas.microsoft.com/office/drawing/2014/main" id="{909B910D-9FDD-4F1E-B67A-F2E0B265D758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85" y="935"/>
              <a:ext cx="545" cy="908"/>
              <a:chOff x="385" y="935"/>
              <a:chExt cx="545" cy="908"/>
            </a:xfrm>
          </p:grpSpPr>
          <p:sp>
            <p:nvSpPr>
              <p:cNvPr id="15" name="Rectangle 39">
                <a:extLst>
                  <a:ext uri="{FF2B5EF4-FFF2-40B4-BE49-F238E27FC236}">
                    <a16:creationId xmlns:a16="http://schemas.microsoft.com/office/drawing/2014/main" id="{3A0AC9FE-8952-41C1-9F71-F78FE0750E0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118"/>
                <a:ext cx="182" cy="362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6" name="Rectangle 40">
                <a:extLst>
                  <a:ext uri="{FF2B5EF4-FFF2-40B4-BE49-F238E27FC236}">
                    <a16:creationId xmlns:a16="http://schemas.microsoft.com/office/drawing/2014/main" id="{FCBD4F8E-D914-409C-BCB9-695B91470B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1299"/>
                <a:ext cx="363" cy="181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F5869D92-09ED-47EE-8789-990F2EB4C25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85" y="1479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8" name="Rectangle 42">
                <a:extLst>
                  <a:ext uri="{FF2B5EF4-FFF2-40B4-BE49-F238E27FC236}">
                    <a16:creationId xmlns:a16="http://schemas.microsoft.com/office/drawing/2014/main" id="{EB865340-37F7-428A-83CB-F47F63776B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748" y="935"/>
                <a:ext cx="182" cy="364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9" name="Rectangle 43">
                <a:extLst>
                  <a:ext uri="{FF2B5EF4-FFF2-40B4-BE49-F238E27FC236}">
                    <a16:creationId xmlns:a16="http://schemas.microsoft.com/office/drawing/2014/main" id="{8CC3CDE5-6962-4D9B-83A2-114F889AF5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67" y="935"/>
                <a:ext cx="182" cy="183"/>
              </a:xfrm>
              <a:prstGeom prst="rect">
                <a:avLst/>
              </a:prstGeom>
              <a:solidFill>
                <a:srgbClr val="FF99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  <p:grpSp>
          <p:nvGrpSpPr>
            <p:cNvPr id="11" name="Group 44">
              <a:extLst>
                <a:ext uri="{FF2B5EF4-FFF2-40B4-BE49-F238E27FC236}">
                  <a16:creationId xmlns:a16="http://schemas.microsoft.com/office/drawing/2014/main" id="{189963BF-A219-4DD7-B667-B1FC289E0BD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30" y="1479"/>
              <a:ext cx="544" cy="362"/>
              <a:chOff x="930" y="1479"/>
              <a:chExt cx="544" cy="362"/>
            </a:xfrm>
          </p:grpSpPr>
          <p:sp>
            <p:nvSpPr>
              <p:cNvPr id="12" name="Rectangle 45">
                <a:extLst>
                  <a:ext uri="{FF2B5EF4-FFF2-40B4-BE49-F238E27FC236}">
                    <a16:creationId xmlns:a16="http://schemas.microsoft.com/office/drawing/2014/main" id="{09B467CE-2FF6-48FD-946F-1074AA57C3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930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3" name="Rectangle 46">
                <a:extLst>
                  <a:ext uri="{FF2B5EF4-FFF2-40B4-BE49-F238E27FC236}">
                    <a16:creationId xmlns:a16="http://schemas.microsoft.com/office/drawing/2014/main" id="{E160DA73-4620-4D82-AC72-C8CA039507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293" y="1479"/>
                <a:ext cx="181" cy="362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  <p:sp>
            <p:nvSpPr>
              <p:cNvPr id="14" name="Rectangle 47">
                <a:extLst>
                  <a:ext uri="{FF2B5EF4-FFF2-40B4-BE49-F238E27FC236}">
                    <a16:creationId xmlns:a16="http://schemas.microsoft.com/office/drawing/2014/main" id="{66CA16FC-9756-48E2-8676-E709BEB0F6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111" y="1660"/>
                <a:ext cx="181" cy="181"/>
              </a:xfrm>
              <a:prstGeom prst="rect">
                <a:avLst/>
              </a:prstGeom>
              <a:solidFill>
                <a:srgbClr val="0066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1801"/>
              </a:p>
            </p:txBody>
          </p:sp>
        </p:grp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3430" y="4761529"/>
            <a:ext cx="5794217" cy="381176"/>
          </a:xfrm>
        </p:spPr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9670" y="5361881"/>
            <a:ext cx="5794217" cy="304941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401">
                <a:solidFill>
                  <a:srgbClr val="0000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C5BCD3CF-DADF-487F-8593-64966267AB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381199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CB64B105-182D-4F1E-9B52-8165C3A18F3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5828" y="6479999"/>
            <a:ext cx="2897108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001">
                <a:solidFill>
                  <a:srgbClr val="000000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E7D03F7-E32E-405F-BEF4-DC20B8D0718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6556614" y="6479999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0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55A4FB3D-9D8E-408A-953C-85A384ADC64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3333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3">
            <a:extLst>
              <a:ext uri="{FF2B5EF4-FFF2-40B4-BE49-F238E27FC236}">
                <a16:creationId xmlns:a16="http://schemas.microsoft.com/office/drawing/2014/main" id="{934DC174-1F6B-44B2-B7D6-23A25A10C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5" name="Rectangle 75">
            <a:extLst>
              <a:ext uri="{FF2B5EF4-FFF2-40B4-BE49-F238E27FC236}">
                <a16:creationId xmlns:a16="http://schemas.microsoft.com/office/drawing/2014/main" id="{0A14A2BC-87F2-44E4-89E0-7FC77B2DC3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6" name="Object 73">
            <a:extLst>
              <a:ext uri="{FF2B5EF4-FFF2-40B4-BE49-F238E27FC236}">
                <a16:creationId xmlns:a16="http://schemas.microsoft.com/office/drawing/2014/main" id="{CA6B9DDF-CF04-4BA5-A4A9-4761D2E7DD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Image" r:id="rId3" imgW="6361905" imgH="5663492" progId="Photoshop.Image.7">
                  <p:embed/>
                </p:oleObj>
              </mc:Choice>
              <mc:Fallback>
                <p:oleObj name="Image" r:id="rId3" imgW="6361905" imgH="5663492" progId="Photoshop.Image.7">
                  <p:embed/>
                  <p:pic>
                    <p:nvPicPr>
                      <p:cNvPr id="6" name="Object 73">
                        <a:extLst>
                          <a:ext uri="{FF2B5EF4-FFF2-40B4-BE49-F238E27FC236}">
                            <a16:creationId xmlns:a16="http://schemas.microsoft.com/office/drawing/2014/main" id="{CA6B9DDF-CF04-4BA5-A4A9-4761D2E7DD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8" descr="03_back_b">
            <a:extLst>
              <a:ext uri="{FF2B5EF4-FFF2-40B4-BE49-F238E27FC236}">
                <a16:creationId xmlns:a16="http://schemas.microsoft.com/office/drawing/2014/main" id="{1D26A6AC-C5E8-41B8-AB01-4B454790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4">
            <a:extLst>
              <a:ext uri="{FF2B5EF4-FFF2-40B4-BE49-F238E27FC236}">
                <a16:creationId xmlns:a16="http://schemas.microsoft.com/office/drawing/2014/main" id="{B6307355-E972-4CCB-8FE2-D24B32E2ACA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pic>
        <p:nvPicPr>
          <p:cNvPr id="9" name="Picture 59" descr="03_icon">
            <a:extLst>
              <a:ext uri="{FF2B5EF4-FFF2-40B4-BE49-F238E27FC236}">
                <a16:creationId xmlns:a16="http://schemas.microsoft.com/office/drawing/2014/main" id="{6FEF8926-2B52-4D1E-A1F9-EEBEBC3A7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11" descr="학과name.jpg">
            <a:extLst>
              <a:ext uri="{FF2B5EF4-FFF2-40B4-BE49-F238E27FC236}">
                <a16:creationId xmlns:a16="http://schemas.microsoft.com/office/drawing/2014/main" id="{11CC43DD-4456-4D4B-BBA5-A3EB3923F33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294" y="1429398"/>
            <a:ext cx="8233887" cy="4718647"/>
          </a:xfrm>
        </p:spPr>
        <p:txBody>
          <a:bodyPr/>
          <a:lstStyle>
            <a:lvl1pPr>
              <a:buClr>
                <a:srgbClr val="CC6600"/>
              </a:buClr>
              <a:defRPr sz="240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buClr>
                <a:srgbClr val="CC6600"/>
              </a:buClr>
              <a:buFont typeface="Wingdings" pitchFamily="2" charset="2"/>
              <a:buChar char="Ø"/>
              <a:defRPr sz="20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buClr>
                <a:srgbClr val="CC6600"/>
              </a:buClr>
              <a:buFont typeface="Wingdings" pitchFamily="2" charset="2"/>
              <a:buChar char="ü"/>
              <a:defRPr sz="18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buFont typeface="Arial" pitchFamily="34" charset="0"/>
              <a:buChar char="•"/>
              <a:defRPr sz="1601" b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6C49E-DD7C-4BFE-BBFF-FEAC3EE4707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gray">
          <a:xfrm>
            <a:off x="6807569" y="260471"/>
            <a:ext cx="2134711" cy="24458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fld id="{69142F72-1850-467C-BA59-C8C4ED89F51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43425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689" y="4408941"/>
            <a:ext cx="7776449" cy="1362706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689" y="2908059"/>
            <a:ext cx="7776449" cy="1500882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429" indent="0">
              <a:buNone/>
              <a:defRPr sz="1801"/>
            </a:lvl2pPr>
            <a:lvl3pPr marL="914857" indent="0">
              <a:buNone/>
              <a:defRPr sz="1601"/>
            </a:lvl3pPr>
            <a:lvl4pPr marL="1372286" indent="0">
              <a:buNone/>
              <a:defRPr sz="1401"/>
            </a:lvl4pPr>
            <a:lvl5pPr marL="1829714" indent="0">
              <a:buNone/>
              <a:defRPr sz="1401"/>
            </a:lvl5pPr>
            <a:lvl6pPr marL="2287143" indent="0">
              <a:buNone/>
              <a:defRPr sz="1401"/>
            </a:lvl6pPr>
            <a:lvl7pPr marL="2744572" indent="0">
              <a:buNone/>
              <a:defRPr sz="1401"/>
            </a:lvl7pPr>
            <a:lvl8pPr marL="3202000" indent="0">
              <a:buNone/>
              <a:defRPr sz="1401"/>
            </a:lvl8pPr>
            <a:lvl9pPr marL="3659429" indent="0">
              <a:buNone/>
              <a:defRPr sz="14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196402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438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50621" y="1448471"/>
            <a:ext cx="4040704" cy="4718647"/>
          </a:xfrm>
        </p:spPr>
        <p:txBody>
          <a:bodyPr/>
          <a:lstStyle>
            <a:lvl1pPr>
              <a:defRPr sz="2801"/>
            </a:lvl1pPr>
            <a:lvl2pPr>
              <a:defRPr sz="2401"/>
            </a:lvl2pPr>
            <a:lvl3pPr>
              <a:defRPr sz="2001"/>
            </a:lvl3pPr>
            <a:lvl4pPr>
              <a:defRPr sz="1801"/>
            </a:lvl4pPr>
            <a:lvl5pPr>
              <a:defRPr sz="1801"/>
            </a:lvl5pPr>
            <a:lvl6pPr>
              <a:defRPr sz="1801"/>
            </a:lvl6pPr>
            <a:lvl7pPr>
              <a:defRPr sz="1801"/>
            </a:lvl7pPr>
            <a:lvl8pPr>
              <a:defRPr sz="1801"/>
            </a:lvl8pPr>
            <a:lvl9pPr>
              <a:defRPr sz="18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585613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8" y="274765"/>
            <a:ext cx="8233887" cy="114352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38" y="1535824"/>
            <a:ext cx="4042292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438" y="2175882"/>
            <a:ext cx="4042292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7445" y="1535824"/>
            <a:ext cx="4043880" cy="640058"/>
          </a:xfrm>
        </p:spPr>
        <p:txBody>
          <a:bodyPr anchor="b"/>
          <a:lstStyle>
            <a:lvl1pPr marL="0" indent="0">
              <a:buNone/>
              <a:defRPr sz="2401" b="1"/>
            </a:lvl1pPr>
            <a:lvl2pPr marL="457429" indent="0">
              <a:buNone/>
              <a:defRPr sz="2001" b="1"/>
            </a:lvl2pPr>
            <a:lvl3pPr marL="914857" indent="0">
              <a:buNone/>
              <a:defRPr sz="1801" b="1"/>
            </a:lvl3pPr>
            <a:lvl4pPr marL="1372286" indent="0">
              <a:buNone/>
              <a:defRPr sz="1601" b="1"/>
            </a:lvl4pPr>
            <a:lvl5pPr marL="1829714" indent="0">
              <a:buNone/>
              <a:defRPr sz="1601" b="1"/>
            </a:lvl5pPr>
            <a:lvl6pPr marL="2287143" indent="0">
              <a:buNone/>
              <a:defRPr sz="1601" b="1"/>
            </a:lvl6pPr>
            <a:lvl7pPr marL="2744572" indent="0">
              <a:buNone/>
              <a:defRPr sz="1601" b="1"/>
            </a:lvl7pPr>
            <a:lvl8pPr marL="3202000" indent="0">
              <a:buNone/>
              <a:defRPr sz="1601" b="1"/>
            </a:lvl8pPr>
            <a:lvl9pPr marL="3659429" indent="0">
              <a:buNone/>
              <a:defRPr sz="1601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445" y="2175882"/>
            <a:ext cx="4043880" cy="3953117"/>
          </a:xfrm>
        </p:spPr>
        <p:txBody>
          <a:bodyPr/>
          <a:lstStyle>
            <a:lvl1pPr>
              <a:defRPr sz="2401"/>
            </a:lvl1pPr>
            <a:lvl2pPr>
              <a:defRPr sz="2001"/>
            </a:lvl2pPr>
            <a:lvl3pPr>
              <a:defRPr sz="1801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78028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59289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4059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439" y="273176"/>
            <a:ext cx="3009880" cy="1162588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6912" y="273177"/>
            <a:ext cx="5114413" cy="5855823"/>
          </a:xfrm>
        </p:spPr>
        <p:txBody>
          <a:bodyPr/>
          <a:lstStyle>
            <a:lvl1pPr>
              <a:defRPr sz="3202"/>
            </a:lvl1pPr>
            <a:lvl2pPr>
              <a:defRPr sz="2801"/>
            </a:lvl2pPr>
            <a:lvl3pPr>
              <a:defRPr sz="2401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439" y="1435765"/>
            <a:ext cx="3009880" cy="4693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923009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3221" y="4802823"/>
            <a:ext cx="5489258" cy="56700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3221" y="613059"/>
            <a:ext cx="5489258" cy="4116705"/>
          </a:xfrm>
        </p:spPr>
        <p:txBody>
          <a:bodyPr/>
          <a:lstStyle>
            <a:lvl1pPr marL="0" indent="0">
              <a:buNone/>
              <a:defRPr sz="3202"/>
            </a:lvl1pPr>
            <a:lvl2pPr marL="457429" indent="0">
              <a:buNone/>
              <a:defRPr sz="2801"/>
            </a:lvl2pPr>
            <a:lvl3pPr marL="914857" indent="0">
              <a:buNone/>
              <a:defRPr sz="2401"/>
            </a:lvl3pPr>
            <a:lvl4pPr marL="1372286" indent="0">
              <a:buNone/>
              <a:defRPr sz="2001"/>
            </a:lvl4pPr>
            <a:lvl5pPr marL="1829714" indent="0">
              <a:buNone/>
              <a:defRPr sz="2001"/>
            </a:lvl5pPr>
            <a:lvl6pPr marL="2287143" indent="0">
              <a:buNone/>
              <a:defRPr sz="2001"/>
            </a:lvl6pPr>
            <a:lvl7pPr marL="2744572" indent="0">
              <a:buNone/>
              <a:defRPr sz="2001"/>
            </a:lvl7pPr>
            <a:lvl8pPr marL="3202000" indent="0">
              <a:buNone/>
              <a:defRPr sz="2001"/>
            </a:lvl8pPr>
            <a:lvl9pPr marL="3659429" indent="0">
              <a:buNone/>
              <a:defRPr sz="2001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3221" y="5369823"/>
            <a:ext cx="5489258" cy="805235"/>
          </a:xfrm>
        </p:spPr>
        <p:txBody>
          <a:bodyPr/>
          <a:lstStyle>
            <a:lvl1pPr marL="0" indent="0">
              <a:buNone/>
              <a:defRPr sz="1401"/>
            </a:lvl1pPr>
            <a:lvl2pPr marL="457429" indent="0">
              <a:buNone/>
              <a:defRPr sz="1201"/>
            </a:lvl2pPr>
            <a:lvl3pPr marL="914857" indent="0">
              <a:buNone/>
              <a:defRPr sz="1001"/>
            </a:lvl3pPr>
            <a:lvl4pPr marL="1372286" indent="0">
              <a:buNone/>
              <a:defRPr sz="900"/>
            </a:lvl4pPr>
            <a:lvl5pPr marL="1829714" indent="0">
              <a:buNone/>
              <a:defRPr sz="900"/>
            </a:lvl5pPr>
            <a:lvl6pPr marL="2287143" indent="0">
              <a:buNone/>
              <a:defRPr sz="900"/>
            </a:lvl6pPr>
            <a:lvl7pPr marL="2744572" indent="0">
              <a:buNone/>
              <a:defRPr sz="900"/>
            </a:lvl7pPr>
            <a:lvl8pPr marL="3202000" indent="0">
              <a:buNone/>
              <a:defRPr sz="900"/>
            </a:lvl8pPr>
            <a:lvl9pPr marL="365942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9033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654593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32853" y="331942"/>
            <a:ext cx="2058472" cy="58351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438" y="331942"/>
            <a:ext cx="6022936" cy="58351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209416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6157" y="331942"/>
            <a:ext cx="4650621" cy="56382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438" y="1448471"/>
            <a:ext cx="8233887" cy="4718647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9808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2018-02-18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oleObject" Target="NUL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vmlDrawing" Target="../drawings/vmlDrawing3.v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vmlDrawing" Target="../drawings/vmlDrawing4.v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oleObject" Target="../embeddings/oleObject6.bin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vmlDrawing" Target="../drawings/vmlDrawing7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6163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26" name="직사각형 1025"/>
          <p:cNvSpPr/>
          <p:nvPr/>
        </p:nvSpPr>
        <p:spPr>
          <a:xfrm>
            <a:off x="228700" y="590791"/>
            <a:ext cx="8690734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sp>
        <p:nvSpPr>
          <p:cNvPr id="1027" name="직사각형 1026"/>
          <p:cNvSpPr/>
          <p:nvPr/>
        </p:nvSpPr>
        <p:spPr>
          <a:xfrm>
            <a:off x="6446609" y="404972"/>
            <a:ext cx="289058" cy="4319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graphicFrame>
        <p:nvGraphicFramePr>
          <p:cNvPr id="1028" name="개체 1027"/>
          <p:cNvGraphicFramePr/>
          <p:nvPr/>
        </p:nvGraphicFramePr>
        <p:xfrm>
          <a:off x="247740" y="3721186"/>
          <a:ext cx="3125649" cy="278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40" y="3721186"/>
                        <a:ext cx="3125649" cy="2784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9" name="그림 1028" descr="Picture 58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6249623" y="609886"/>
            <a:ext cx="2631731" cy="25442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1030" name="직사각형 1029"/>
          <p:cNvSpPr/>
          <p:nvPr/>
        </p:nvSpPr>
        <p:spPr>
          <a:xfrm>
            <a:off x="609886" y="190565"/>
            <a:ext cx="5565140" cy="1086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1033" name="그림 1032" descr="Picture 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5941524" y="166779"/>
            <a:ext cx="749642" cy="92747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1034" name="그림 1033" descr="그림 11"/>
          <p:cNvPicPr/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360846" y="6289378"/>
            <a:ext cx="2387062" cy="41133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81186" y="6479943"/>
            <a:ext cx="2134576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422D86A-5F52-4165-8473-F1B836277586}" type="datetime1">
              <a:rPr lang="en-US" alt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2/18/2018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593" y="6479943"/>
            <a:ext cx="2896948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6157" y="6479943"/>
            <a:ext cx="2134576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0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0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2050" name="개체 2049"/>
          <p:cNvGraphicFramePr/>
          <p:nvPr/>
        </p:nvGraphicFramePr>
        <p:xfrm>
          <a:off x="346233" y="457401"/>
          <a:ext cx="8420771" cy="4893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5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233" y="457401"/>
                        <a:ext cx="8420771" cy="4893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직사각형 2050"/>
          <p:cNvSpPr/>
          <p:nvPr/>
        </p:nvSpPr>
        <p:spPr>
          <a:xfrm>
            <a:off x="357344" y="457401"/>
            <a:ext cx="8409660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pic>
        <p:nvPicPr>
          <p:cNvPr id="2052" name="그림 2051" descr="Picture 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1043446" y="4952071"/>
            <a:ext cx="749642" cy="927532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cxnSp>
        <p:nvCxnSpPr>
          <p:cNvPr id="2053" name="직선 연결선 2052"/>
          <p:cNvCxnSpPr/>
          <p:nvPr/>
        </p:nvCxnSpPr>
        <p:spPr>
          <a:xfrm>
            <a:off x="1729548" y="5285574"/>
            <a:ext cx="6734104" cy="4801"/>
          </a:xfrm>
          <a:prstGeom prst="line">
            <a:avLst/>
          </a:prstGeom>
          <a:ln w="9491" cap="flat" cmpd="sng" algn="ctr">
            <a:solidFill>
              <a:schemeClr val="tx1"/>
            </a:solidFill>
            <a:prstDash val="solid"/>
            <a:round/>
          </a:ln>
        </p:spPr>
      </p:cxnSp>
      <p:pic>
        <p:nvPicPr>
          <p:cNvPr id="2054" name="그림 2053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7239132" y="567005"/>
            <a:ext cx="1451601" cy="117052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prstGeom prst="rect">
            <a:avLst/>
          </a:prstGeom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Verdana"/>
                <a:sym typeface="Wingdings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07136" y="260470"/>
            <a:ext cx="2134520" cy="244557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t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074" name="직사각형 3073"/>
          <p:cNvSpPr/>
          <p:nvPr/>
        </p:nvSpPr>
        <p:spPr>
          <a:xfrm>
            <a:off x="228700" y="590791"/>
            <a:ext cx="8690734" cy="5946327"/>
          </a:xfrm>
          <a:prstGeom prst="rect">
            <a:avLst/>
          </a:prstGeom>
          <a:noFill/>
          <a:ln w="38079" cap="flat" cmpd="sng" algn="ctr">
            <a:solidFill>
              <a:schemeClr val="accent2"/>
            </a:solidFill>
            <a:prstDash val="solid"/>
            <a:round/>
          </a:ln>
        </p:spPr>
      </p:sp>
      <p:sp>
        <p:nvSpPr>
          <p:cNvPr id="3075" name="직사각형 3074"/>
          <p:cNvSpPr/>
          <p:nvPr/>
        </p:nvSpPr>
        <p:spPr>
          <a:xfrm>
            <a:off x="6446609" y="404972"/>
            <a:ext cx="289058" cy="43199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graphicFrame>
        <p:nvGraphicFramePr>
          <p:cNvPr id="3076" name="개체 3075"/>
          <p:cNvGraphicFramePr/>
          <p:nvPr/>
        </p:nvGraphicFramePr>
        <p:xfrm>
          <a:off x="247740" y="3721186"/>
          <a:ext cx="3125649" cy="278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r:id="rId15" imgW="914400" imgH="914400" progId="">
                  <p:embed/>
                </p:oleObj>
              </mc:Choice>
              <mc:Fallback>
                <p:oleObj r:id="rId15" imgW="914400" imgH="914400" progId="">
                  <p:embed/>
                  <p:pic>
                    <p:nvPicPr>
                      <p:cNvPr id="0" name="Picture 2" descr="rId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40" y="3721186"/>
                        <a:ext cx="3125649" cy="27841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rgbClr val="000000"/>
                            </a:solidFill>
                            <a:prstDash val="solid"/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그림 3076" descr="Picture 58"/>
          <p:cNvPicPr/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6249623" y="609886"/>
            <a:ext cx="2631731" cy="2544294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sp>
        <p:nvSpPr>
          <p:cNvPr id="3078" name="직사각형 3077"/>
          <p:cNvSpPr/>
          <p:nvPr/>
        </p:nvSpPr>
        <p:spPr>
          <a:xfrm>
            <a:off x="609886" y="190565"/>
            <a:ext cx="5565140" cy="1086383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</a:ln>
        </p:spPr>
      </p:sp>
      <p:pic>
        <p:nvPicPr>
          <p:cNvPr id="3079" name="그림 3078" descr="Picture "/>
          <p:cNvPicPr/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5941524" y="166779"/>
            <a:ext cx="749642" cy="927476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  <p:pic>
        <p:nvPicPr>
          <p:cNvPr id="3080" name="그림 3079"/>
          <p:cNvPicPr/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691167" y="6246496"/>
            <a:ext cx="2059924" cy="498663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406" y="274763"/>
            <a:ext cx="8233321" cy="1143521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406" y="1600930"/>
            <a:ext cx="8233321" cy="452802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406" y="6359250"/>
            <a:ext cx="2134564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2018-02-18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5612" y="6359250"/>
            <a:ext cx="2896909" cy="365291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86402" y="8689170"/>
            <a:ext cx="2973107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square" lIns="90000" tIns="46800" rIns="90000" bIns="46800" anchor="b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ko-KR" sz="1200" b="0" i="0">
                <a:solidFill>
                  <a:schemeClr val="tx1"/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lang="ko-KR" sz="1200" b="0" i="0">
              <a:solidFill>
                <a:schemeClr val="tx1"/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7410" name="직사각형 17409"/>
          <p:cNvSpPr/>
          <p:nvPr/>
        </p:nvSpPr>
        <p:spPr>
          <a:xfrm>
            <a:off x="0" y="0"/>
            <a:ext cx="2973163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7411" name="직사각형 17410"/>
          <p:cNvSpPr/>
          <p:nvPr/>
        </p:nvSpPr>
        <p:spPr>
          <a:xfrm>
            <a:off x="3886402" y="0"/>
            <a:ext cx="2973107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  <p:sp>
        <p:nvSpPr>
          <p:cNvPr id="17412" name="직사각형 17411"/>
          <p:cNvSpPr/>
          <p:nvPr/>
        </p:nvSpPr>
        <p:spPr>
          <a:xfrm>
            <a:off x="1143502" y="686101"/>
            <a:ext cx="4574067" cy="3430564"/>
          </a:xfrm>
          <a:prstGeom prst="rect">
            <a:avLst/>
          </a:prstGeom>
          <a:noFill/>
          <a:ln w="9491" cap="flat" cmpd="sng" algn="ctr">
            <a:solidFill>
              <a:srgbClr val="000000"/>
            </a:solidFill>
            <a:prstDash val="solid"/>
            <a:round/>
          </a:ln>
        </p:spPr>
      </p:sp>
      <p:sp>
        <p:nvSpPr>
          <p:cNvPr id="17414" name="직사각형 17413"/>
          <p:cNvSpPr/>
          <p:nvPr/>
        </p:nvSpPr>
        <p:spPr>
          <a:xfrm>
            <a:off x="0" y="8689170"/>
            <a:ext cx="2973163" cy="457401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53">
            <a:extLst>
              <a:ext uri="{FF2B5EF4-FFF2-40B4-BE49-F238E27FC236}">
                <a16:creationId xmlns:a16="http://schemas.microsoft.com/office/drawing/2014/main" id="{5183621F-A6D8-4FBE-AB65-E2EB43C1A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99" name="Rectangle 75">
            <a:extLst>
              <a:ext uri="{FF2B5EF4-FFF2-40B4-BE49-F238E27FC236}">
                <a16:creationId xmlns:a16="http://schemas.microsoft.com/office/drawing/2014/main" id="{400F65CC-06A4-4036-80DA-C3167068E5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1026" name="Object 73">
            <a:extLst>
              <a:ext uri="{FF2B5EF4-FFF2-40B4-BE49-F238E27FC236}">
                <a16:creationId xmlns:a16="http://schemas.microsoft.com/office/drawing/2014/main" id="{323A9594-1F67-4425-BEFE-E7593D01AD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Image" r:id="rId15" imgW="6361905" imgH="5663492" progId="Photoshop.Image.7">
                  <p:embed/>
                </p:oleObj>
              </mc:Choice>
              <mc:Fallback>
                <p:oleObj name="Image" r:id="rId15" imgW="6361905" imgH="5663492" progId="Photoshop.Image.7">
                  <p:embed/>
                  <p:pic>
                    <p:nvPicPr>
                      <p:cNvPr id="1026" name="Object 73">
                        <a:extLst>
                          <a:ext uri="{FF2B5EF4-FFF2-40B4-BE49-F238E27FC236}">
                            <a16:creationId xmlns:a16="http://schemas.microsoft.com/office/drawing/2014/main" id="{323A9594-1F67-4425-BEFE-E7593D01AD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58" descr="03_back_b">
            <a:extLst>
              <a:ext uri="{FF2B5EF4-FFF2-40B4-BE49-F238E27FC236}">
                <a16:creationId xmlns:a16="http://schemas.microsoft.com/office/drawing/2014/main" id="{7E533452-93DA-426A-94F9-59F95D30C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8" name="Rectangle 54">
            <a:extLst>
              <a:ext uri="{FF2B5EF4-FFF2-40B4-BE49-F238E27FC236}">
                <a16:creationId xmlns:a16="http://schemas.microsoft.com/office/drawing/2014/main" id="{1965ACA6-A77C-429D-AF6C-A475EFE1097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32" name="Rectangle 3">
            <a:extLst>
              <a:ext uri="{FF2B5EF4-FFF2-40B4-BE49-F238E27FC236}">
                <a16:creationId xmlns:a16="http://schemas.microsoft.com/office/drawing/2014/main" id="{F76C6C1D-1387-4AD5-9282-9D78386AE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438" y="1448471"/>
            <a:ext cx="8233887" cy="47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86E458F6-D038-4CC2-BD63-14151E474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86157" y="331942"/>
            <a:ext cx="4650621" cy="56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034" name="Picture 59" descr="03_icon">
            <a:extLst>
              <a:ext uri="{FF2B5EF4-FFF2-40B4-BE49-F238E27FC236}">
                <a16:creationId xmlns:a16="http://schemas.microsoft.com/office/drawing/2014/main" id="{0A2EBEED-A239-4E62-BF44-7B85DB58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그림 11" descr="학과name.jpg">
            <a:extLst>
              <a:ext uri="{FF2B5EF4-FFF2-40B4-BE49-F238E27FC236}">
                <a16:creationId xmlns:a16="http://schemas.microsoft.com/office/drawing/2014/main" id="{40A234AF-83D9-4BDF-BF46-E966CE00B17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05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5pPr>
      <a:lvl6pPr marL="457429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6pPr>
      <a:lvl7pPr marL="914857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7pPr>
      <a:lvl8pPr marL="1372286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8pPr>
      <a:lvl9pPr marL="1829714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9pPr>
    </p:titleStyle>
    <p:bodyStyle>
      <a:lvl1pPr marL="343071" indent="-34307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1" b="1">
          <a:solidFill>
            <a:schemeClr val="tx2"/>
          </a:solidFill>
          <a:latin typeface="+mn-lt"/>
          <a:ea typeface="+mn-ea"/>
          <a:cs typeface="+mn-cs"/>
        </a:defRPr>
      </a:lvl1pPr>
      <a:lvl2pPr marL="743321" indent="-2858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1">
          <a:solidFill>
            <a:schemeClr val="tx1"/>
          </a:solidFill>
          <a:latin typeface="Arial" charset="0"/>
        </a:defRPr>
      </a:lvl2pPr>
      <a:lvl3pPr marL="1143572" indent="-22871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1">
          <a:solidFill>
            <a:schemeClr val="tx1"/>
          </a:solidFill>
          <a:latin typeface="Arial" charset="0"/>
        </a:defRPr>
      </a:lvl3pPr>
      <a:lvl4pPr marL="1601000" indent="-228714" algn="l" rtl="0" eaLnBrk="0" fontAlgn="base" hangingPunct="0">
        <a:spcBef>
          <a:spcPct val="20000"/>
        </a:spcBef>
        <a:spcAft>
          <a:spcPct val="0"/>
        </a:spcAft>
        <a:buChar char="–"/>
        <a:defRPr sz="2001">
          <a:solidFill>
            <a:schemeClr val="tx1"/>
          </a:solidFill>
          <a:latin typeface="Arial" charset="0"/>
        </a:defRPr>
      </a:lvl4pPr>
      <a:lvl5pPr marL="2058429" indent="-228714" algn="l" rtl="0" eaLnBrk="0" fontAlgn="base" hangingPunct="0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5pPr>
      <a:lvl6pPr marL="2515857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6pPr>
      <a:lvl7pPr marL="2973286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7pPr>
      <a:lvl8pPr marL="3430715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8pPr>
      <a:lvl9pPr marL="3888143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57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286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14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43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572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0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53">
            <a:extLst>
              <a:ext uri="{FF2B5EF4-FFF2-40B4-BE49-F238E27FC236}">
                <a16:creationId xmlns:a16="http://schemas.microsoft.com/office/drawing/2014/main" id="{129A7E06-7E6E-4BBD-BCE1-EB958AD8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19" y="590823"/>
            <a:ext cx="8691325" cy="5946352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99" name="Rectangle 75">
            <a:extLst>
              <a:ext uri="{FF2B5EF4-FFF2-40B4-BE49-F238E27FC236}">
                <a16:creationId xmlns:a16="http://schemas.microsoft.com/office/drawing/2014/main" id="{2A56819A-03AF-459D-9536-9E71CC139C9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47020" y="405000"/>
            <a:ext cx="289075" cy="43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graphicFrame>
        <p:nvGraphicFramePr>
          <p:cNvPr id="1026" name="Object 73">
            <a:extLst>
              <a:ext uri="{FF2B5EF4-FFF2-40B4-BE49-F238E27FC236}">
                <a16:creationId xmlns:a16="http://schemas.microsoft.com/office/drawing/2014/main" id="{96FA1724-6B2F-4D95-B904-2CCFD341EE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779" y="3721236"/>
          <a:ext cx="3125827" cy="27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Image" r:id="rId15" imgW="6361905" imgH="5663492" progId="Photoshop.Image.7">
                  <p:embed/>
                </p:oleObj>
              </mc:Choice>
              <mc:Fallback>
                <p:oleObj name="Image" r:id="rId15" imgW="6361905" imgH="5663492" progId="Photoshop.Image.7">
                  <p:embed/>
                  <p:pic>
                    <p:nvPicPr>
                      <p:cNvPr id="1026" name="Object 73">
                        <a:extLst>
                          <a:ext uri="{FF2B5EF4-FFF2-40B4-BE49-F238E27FC236}">
                            <a16:creationId xmlns:a16="http://schemas.microsoft.com/office/drawing/2014/main" id="{96FA1724-6B2F-4D95-B904-2CCFD341EE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79" y="3721236"/>
                        <a:ext cx="3125827" cy="27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58" descr="03_back_b">
            <a:extLst>
              <a:ext uri="{FF2B5EF4-FFF2-40B4-BE49-F238E27FC236}">
                <a16:creationId xmlns:a16="http://schemas.microsoft.com/office/drawing/2014/main" id="{0D07F617-2C33-4C88-A7A1-74DB766F2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67" y="609883"/>
            <a:ext cx="2631857" cy="254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8" name="Rectangle 54">
            <a:extLst>
              <a:ext uri="{FF2B5EF4-FFF2-40B4-BE49-F238E27FC236}">
                <a16:creationId xmlns:a16="http://schemas.microsoft.com/office/drawing/2014/main" id="{635A853F-213C-4235-90F2-7A2DE8F81623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9918" y="190588"/>
            <a:ext cx="5565497" cy="10863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1801"/>
          </a:p>
        </p:txBody>
      </p:sp>
      <p:sp>
        <p:nvSpPr>
          <p:cNvPr id="1032" name="Rectangle 3">
            <a:extLst>
              <a:ext uri="{FF2B5EF4-FFF2-40B4-BE49-F238E27FC236}">
                <a16:creationId xmlns:a16="http://schemas.microsoft.com/office/drawing/2014/main" id="{7D69201C-8471-427B-B09E-A3739C6F3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457438" y="1448471"/>
            <a:ext cx="8233887" cy="471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33" name="Rectangle 2">
            <a:extLst>
              <a:ext uri="{FF2B5EF4-FFF2-40B4-BE49-F238E27FC236}">
                <a16:creationId xmlns:a16="http://schemas.microsoft.com/office/drawing/2014/main" id="{2585B554-E3E6-4A8D-B876-FAD2F9E11F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686157" y="331942"/>
            <a:ext cx="4650621" cy="56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pic>
        <p:nvPicPr>
          <p:cNvPr id="1034" name="Picture 59" descr="03_icon">
            <a:extLst>
              <a:ext uri="{FF2B5EF4-FFF2-40B4-BE49-F238E27FC236}">
                <a16:creationId xmlns:a16="http://schemas.microsoft.com/office/drawing/2014/main" id="{CC5F60E8-5133-4DE6-A410-6300EFBBD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932" y="166765"/>
            <a:ext cx="749690" cy="92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그림 11" descr="학과name.jpg">
            <a:extLst>
              <a:ext uri="{FF2B5EF4-FFF2-40B4-BE49-F238E27FC236}">
                <a16:creationId xmlns:a16="http://schemas.microsoft.com/office/drawing/2014/main" id="{5BC8D06E-6CC4-407D-ACF9-90AFC7A2173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250" y="6289411"/>
            <a:ext cx="2387255" cy="411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21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5pPr>
      <a:lvl6pPr marL="457429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6pPr>
      <a:lvl7pPr marL="914857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7pPr>
      <a:lvl8pPr marL="1372286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8pPr>
      <a:lvl9pPr marL="1829714" algn="ctr" rtl="0" fontAlgn="base">
        <a:spcBef>
          <a:spcPct val="0"/>
        </a:spcBef>
        <a:spcAft>
          <a:spcPct val="0"/>
        </a:spcAft>
        <a:defRPr sz="3202" b="1">
          <a:solidFill>
            <a:srgbClr val="000000"/>
          </a:solidFill>
          <a:latin typeface="Verdana" pitchFamily="34" charset="0"/>
        </a:defRPr>
      </a:lvl9pPr>
    </p:titleStyle>
    <p:bodyStyle>
      <a:lvl1pPr marL="343071" indent="-343071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2801" b="1">
          <a:solidFill>
            <a:schemeClr val="tx2"/>
          </a:solidFill>
          <a:latin typeface="+mn-lt"/>
          <a:ea typeface="+mn-ea"/>
          <a:cs typeface="+mn-cs"/>
        </a:defRPr>
      </a:lvl1pPr>
      <a:lvl2pPr marL="743321" indent="-28589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1">
          <a:solidFill>
            <a:schemeClr val="tx1"/>
          </a:solidFill>
          <a:latin typeface="Arial" charset="0"/>
        </a:defRPr>
      </a:lvl2pPr>
      <a:lvl3pPr marL="1143572" indent="-228714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1">
          <a:solidFill>
            <a:schemeClr val="tx1"/>
          </a:solidFill>
          <a:latin typeface="Arial" charset="0"/>
        </a:defRPr>
      </a:lvl3pPr>
      <a:lvl4pPr marL="1601000" indent="-228714" algn="l" rtl="0" eaLnBrk="0" fontAlgn="base" hangingPunct="0">
        <a:spcBef>
          <a:spcPct val="20000"/>
        </a:spcBef>
        <a:spcAft>
          <a:spcPct val="0"/>
        </a:spcAft>
        <a:buChar char="–"/>
        <a:defRPr sz="2001">
          <a:solidFill>
            <a:schemeClr val="tx1"/>
          </a:solidFill>
          <a:latin typeface="Arial" charset="0"/>
        </a:defRPr>
      </a:lvl4pPr>
      <a:lvl5pPr marL="2058429" indent="-228714" algn="l" rtl="0" eaLnBrk="0" fontAlgn="base" hangingPunct="0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5pPr>
      <a:lvl6pPr marL="2515857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6pPr>
      <a:lvl7pPr marL="2973286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7pPr>
      <a:lvl8pPr marL="3430715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8pPr>
      <a:lvl9pPr marL="3888143" indent="-228714" algn="l" rtl="0" fontAlgn="base">
        <a:spcBef>
          <a:spcPct val="20000"/>
        </a:spcBef>
        <a:spcAft>
          <a:spcPct val="0"/>
        </a:spcAft>
        <a:buChar char="»"/>
        <a:defRPr sz="2001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857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2286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714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7143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4572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2000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9429" algn="l" defTabSz="914857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jpe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github.com/psycjo8/graduation" TargetMode="Externa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097"/>
          <p:cNvSpPr txBox="1"/>
          <p:nvPr/>
        </p:nvSpPr>
        <p:spPr>
          <a:xfrm>
            <a:off x="1764500" y="4367589"/>
            <a:ext cx="6691167" cy="863992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기반 스마트 가계부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  <a:p>
            <a: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(OCR based smart household ledger)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4100" name="TextBox 4099"/>
          <p:cNvSpPr txBox="1"/>
          <p:nvPr/>
        </p:nvSpPr>
        <p:spPr>
          <a:xfrm>
            <a:off x="539981" y="5952636"/>
            <a:ext cx="1607419" cy="338305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</a:ln>
        </p:spPr>
        <p:txBody>
          <a:bodyPr vert="horz" wrap="none" lIns="90000" tIns="46800" rIns="90000" bIns="46800" anchor="t">
            <a:spAutoFit/>
          </a:bodyPr>
          <a:lstStyle/>
          <a:p>
            <a:pPr marL="0" lv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1600" b="0" i="0">
                <a:solidFill>
                  <a:schemeClr val="tx2"/>
                </a:solidFill>
                <a:latin typeface="맑은 고딕"/>
                <a:ea typeface="맑은 고딕"/>
                <a:sym typeface="Wingdings"/>
              </a:rPr>
              <a:t>종합설계제안서</a:t>
            </a:r>
            <a:endParaRPr lang="ko-KR" altLang="ko-KR" sz="1600" b="0" i="0">
              <a:solidFill>
                <a:schemeClr val="tx2"/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378DD-8420-4873-BB8C-7D16715669A5}"/>
              </a:ext>
            </a:extLst>
          </p:cNvPr>
          <p:cNvSpPr txBox="1"/>
          <p:nvPr/>
        </p:nvSpPr>
        <p:spPr>
          <a:xfrm>
            <a:off x="5654786" y="5383124"/>
            <a:ext cx="3809259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2013150038 </a:t>
            </a:r>
            <a:r>
              <a:rPr lang="ko-KR" altLang="en-US" sz="1400" b="1" dirty="0"/>
              <a:t>채성은 </a:t>
            </a:r>
            <a:r>
              <a:rPr lang="ko-KR" altLang="en-US" sz="1400" b="1" dirty="0" err="1"/>
              <a:t>노영주</a:t>
            </a:r>
            <a:r>
              <a:rPr lang="ko-KR" altLang="en-US" sz="1400" b="1" dirty="0"/>
              <a:t> 교수님</a:t>
            </a:r>
            <a:endParaRPr lang="en-US" altLang="ko-KR" sz="1400" b="1" dirty="0"/>
          </a:p>
          <a:p>
            <a:r>
              <a:rPr lang="en-US" altLang="ko-KR" sz="1400" b="1" dirty="0"/>
              <a:t>2013154036 </a:t>
            </a:r>
            <a:r>
              <a:rPr lang="ko-KR" altLang="en-US" sz="1400" b="1" dirty="0"/>
              <a:t>정기석 </a:t>
            </a:r>
            <a:r>
              <a:rPr lang="ko-KR" altLang="en-US" sz="1400" b="1" dirty="0" err="1"/>
              <a:t>한익주</a:t>
            </a:r>
            <a:r>
              <a:rPr lang="ko-KR" altLang="en-US" sz="1400" b="1" dirty="0"/>
              <a:t> 교수님</a:t>
            </a:r>
            <a:endParaRPr lang="en-US" altLang="ko-KR" sz="1400" b="1" dirty="0"/>
          </a:p>
          <a:p>
            <a:r>
              <a:rPr lang="en-US" altLang="ko-KR" sz="1400" b="1" dirty="0"/>
              <a:t>2015154051 </a:t>
            </a:r>
            <a:r>
              <a:rPr lang="ko-KR" altLang="en-US" sz="1400" b="1" dirty="0"/>
              <a:t>이정열 </a:t>
            </a:r>
            <a:r>
              <a:rPr lang="ko-KR" altLang="en-US" sz="1400" b="1" dirty="0" err="1"/>
              <a:t>노영주</a:t>
            </a:r>
            <a:r>
              <a:rPr lang="ko-KR" altLang="en-US" sz="1400" b="1" dirty="0"/>
              <a:t> 교수님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10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901004" y="1747257"/>
            <a:ext cx="7777738" cy="28007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6716AB-0193-4F32-9769-C8F22ACA0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138" y="1341804"/>
            <a:ext cx="2456288" cy="472707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0EC150-6A07-460A-879D-4656350A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6" y="1497753"/>
            <a:ext cx="2331959" cy="441517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DA710AE-21B8-4C23-AFC8-08DB6F13C51E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2944855" y="3705341"/>
            <a:ext cx="9812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C0E8EE-6E73-4D64-AC10-F6C573C0B3BB}"/>
              </a:ext>
            </a:extLst>
          </p:cNvPr>
          <p:cNvSpPr txBox="1"/>
          <p:nvPr/>
        </p:nvSpPr>
        <p:spPr>
          <a:xfrm>
            <a:off x="2998968" y="2999801"/>
            <a:ext cx="877163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OCR </a:t>
            </a:r>
          </a:p>
          <a:p>
            <a:pPr algn="ctr"/>
            <a:r>
              <a:rPr lang="ko-KR" altLang="en-US" dirty="0" err="1"/>
              <a:t>인식후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68D86C-9E6C-4A14-820C-4F8EFC20E14F}"/>
              </a:ext>
            </a:extLst>
          </p:cNvPr>
          <p:cNvSpPr txBox="1"/>
          <p:nvPr/>
        </p:nvSpPr>
        <p:spPr>
          <a:xfrm>
            <a:off x="6519109" y="2467527"/>
            <a:ext cx="208878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Tesseract</a:t>
            </a: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예상 한글 인식률 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189152857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59594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기능 설명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11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FAFBDC-314A-433E-8C3B-2E6143E6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896017"/>
              </p:ext>
            </p:extLst>
          </p:nvPr>
        </p:nvGraphicFramePr>
        <p:xfrm>
          <a:off x="612896" y="1341804"/>
          <a:ext cx="7541407" cy="47537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33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5795374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60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676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공유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메신저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가계부를 여러 명이 </a:t>
                      </a:r>
                      <a:endParaRPr lang="en-US" altLang="ko-KR" sz="1800" dirty="0"/>
                    </a:p>
                    <a:p>
                      <a:pPr algn="ctr" latinLnBrk="1"/>
                      <a:r>
                        <a:rPr lang="ko-KR" altLang="en-US" sz="1800" dirty="0"/>
                        <a:t>동시에 수정하며 공유하는 메신저 기능</a:t>
                      </a:r>
                      <a:endParaRPr lang="en-US" altLang="ko-K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기본적인 가계부 사용자 입력 기능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날짜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항목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금액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월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일 </a:t>
                      </a:r>
                      <a:r>
                        <a:rPr lang="ko-KR" altLang="en-US" dirty="0"/>
                        <a:t>별 통계와 차트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/>
                        <a:t>일별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소비내역이 기록된 달력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26031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작성된 가계부를 엑셀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한글 문서 등 원하는 방식으로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내보내고 불러오는 기능 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가계부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OCR</a:t>
                      </a:r>
                      <a:r>
                        <a:rPr lang="ko-KR" altLang="en-US" dirty="0"/>
                        <a:t>기능과 문자메시지</a:t>
                      </a:r>
                      <a:r>
                        <a:rPr lang="en-US" altLang="ko-KR" dirty="0"/>
                        <a:t>(SMS) </a:t>
                      </a:r>
                      <a:r>
                        <a:rPr lang="ko-KR" altLang="en-US" dirty="0"/>
                        <a:t>분석을 통한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가계부 자동완성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8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7648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59594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구현방법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12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1FAFBDC-314A-433E-8C3B-2E6143E69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383268"/>
              </p:ext>
            </p:extLst>
          </p:nvPr>
        </p:nvGraphicFramePr>
        <p:xfrm>
          <a:off x="612896" y="1341804"/>
          <a:ext cx="7541407" cy="4991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033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5795374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60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6769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공유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&amp;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메신저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채팅 기능 </a:t>
                      </a:r>
                      <a:r>
                        <a:rPr lang="en-US" altLang="ko-KR" sz="1800" dirty="0"/>
                        <a:t>–Firebase Realtime DB </a:t>
                      </a:r>
                      <a:r>
                        <a:rPr lang="ko-KR" altLang="en-US" sz="1800" dirty="0"/>
                        <a:t>사용 구현</a:t>
                      </a:r>
                      <a:r>
                        <a:rPr lang="en-US" altLang="ko-KR" sz="180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공유 기능 </a:t>
                      </a:r>
                      <a:r>
                        <a:rPr lang="en-US" altLang="ko-KR" sz="1800" dirty="0"/>
                        <a:t>– </a:t>
                      </a:r>
                      <a:r>
                        <a:rPr lang="ko-KR" altLang="en-US" sz="1800" dirty="0"/>
                        <a:t>데이터 베이스에서 해당 가계부 추출</a:t>
                      </a:r>
                      <a:r>
                        <a:rPr lang="en-US" altLang="ko-KR" sz="1800" dirty="0"/>
                        <a:t>, </a:t>
                      </a:r>
                    </a:p>
                    <a:p>
                      <a:pPr algn="ctr" latinLnBrk="1"/>
                      <a:r>
                        <a:rPr lang="ko-KR" altLang="en-US" sz="1800" dirty="0"/>
                        <a:t>수정 및 출력</a:t>
                      </a:r>
                      <a:r>
                        <a:rPr lang="en-US" altLang="ko-KR" sz="18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지출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수입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입력 값을 </a:t>
                      </a:r>
                      <a:r>
                        <a:rPr lang="en-US" altLang="ko-KR" dirty="0"/>
                        <a:t>Firebase Database</a:t>
                      </a:r>
                      <a:r>
                        <a:rPr lang="ko-KR" altLang="en-US" dirty="0"/>
                        <a:t>에 삽입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698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통계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차트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MPAndroidChart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라이브러리 사용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 차트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726031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내보내기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불러오기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Poi </a:t>
                      </a:r>
                      <a:r>
                        <a:rPr lang="ko-KR" altLang="en-US" dirty="0"/>
                        <a:t>라이브러리를 사용하여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데이터베이스로부터 엑셀파일을 만들어 저장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불러온다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  <a:tr h="10364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가계부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OCR – Tesseract </a:t>
                      </a:r>
                      <a:r>
                        <a:rPr lang="ko-KR" altLang="en-US" dirty="0"/>
                        <a:t>라이브러리사용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/>
                        <a:t>문자메시지</a:t>
                      </a:r>
                      <a:r>
                        <a:rPr lang="en-US" altLang="ko-KR" dirty="0"/>
                        <a:t>(SMS) </a:t>
                      </a:r>
                      <a:r>
                        <a:rPr lang="ko-KR" altLang="en-US" dirty="0"/>
                        <a:t>분석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 err="1"/>
                        <a:t>브로드캐스팅</a:t>
                      </a:r>
                      <a:r>
                        <a:rPr lang="ko-KR" altLang="en-US" dirty="0"/>
                        <a:t> 리시버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308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8275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2" y="359594"/>
            <a:ext cx="4825809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SMS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를 통한 사용량 분석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13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D70E1-4613-4222-A5DF-5D0CEABF9871}"/>
              </a:ext>
            </a:extLst>
          </p:cNvPr>
          <p:cNvSpPr txBox="1"/>
          <p:nvPr/>
        </p:nvSpPr>
        <p:spPr>
          <a:xfrm>
            <a:off x="2220570" y="1632359"/>
            <a:ext cx="4059375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안드로이드 </a:t>
            </a:r>
            <a:r>
              <a:rPr lang="ko-KR" altLang="en-US" dirty="0" err="1"/>
              <a:t>브로드</a:t>
            </a:r>
            <a:r>
              <a:rPr lang="ko-KR" altLang="en-US" dirty="0"/>
              <a:t> 캐스트 리시버 상속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C8E22E-7F05-4E6E-B35B-E8466FACC919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4250258" y="2001691"/>
            <a:ext cx="1" cy="52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674D57-F6B9-43DE-BD59-38AAEE4DD8CB}"/>
              </a:ext>
            </a:extLst>
          </p:cNvPr>
          <p:cNvSpPr txBox="1"/>
          <p:nvPr/>
        </p:nvSpPr>
        <p:spPr>
          <a:xfrm>
            <a:off x="2341543" y="2531473"/>
            <a:ext cx="3817431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문자내역 파싱</a:t>
            </a:r>
            <a:r>
              <a:rPr lang="en-US" altLang="ko-KR" dirty="0"/>
              <a:t>(</a:t>
            </a:r>
            <a:r>
              <a:rPr lang="en-US" altLang="ko-KR" dirty="0" err="1"/>
              <a:t>getMessageBody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B7F03D4-47F0-48A9-885C-B273A38A6066}"/>
              </a:ext>
            </a:extLst>
          </p:cNvPr>
          <p:cNvCxnSpPr>
            <a:cxnSpLocks/>
          </p:cNvCxnSpPr>
          <p:nvPr/>
        </p:nvCxnSpPr>
        <p:spPr>
          <a:xfrm>
            <a:off x="4296424" y="2863568"/>
            <a:ext cx="0" cy="56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232658-94EF-47AE-9E0C-081CE9D7096A}"/>
              </a:ext>
            </a:extLst>
          </p:cNvPr>
          <p:cNvSpPr txBox="1"/>
          <p:nvPr/>
        </p:nvSpPr>
        <p:spPr>
          <a:xfrm>
            <a:off x="2341544" y="3430587"/>
            <a:ext cx="3817431" cy="646331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키워드를 찾아 데이터베이스에 삽입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금액 </a:t>
            </a:r>
            <a:r>
              <a:rPr lang="en-US" altLang="ko-KR" dirty="0"/>
              <a:t>: </a:t>
            </a:r>
            <a:r>
              <a:rPr lang="ko-KR" altLang="en-US" dirty="0"/>
              <a:t>원</a:t>
            </a:r>
            <a:r>
              <a:rPr lang="en-US" altLang="ko-KR" dirty="0"/>
              <a:t> , </a:t>
            </a:r>
            <a:r>
              <a:rPr lang="ko-KR" altLang="en-US" dirty="0"/>
              <a:t>은행</a:t>
            </a:r>
            <a:r>
              <a:rPr lang="en-US" altLang="ko-KR" dirty="0"/>
              <a:t>, </a:t>
            </a:r>
            <a:r>
              <a:rPr lang="ko-KR" altLang="en-US" dirty="0"/>
              <a:t>잔액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FAFA2A-DFEF-4E5D-A8A8-A460A1E1EB06}"/>
              </a:ext>
            </a:extLst>
          </p:cNvPr>
          <p:cNvSpPr txBox="1"/>
          <p:nvPr/>
        </p:nvSpPr>
        <p:spPr>
          <a:xfrm>
            <a:off x="2341543" y="4643937"/>
            <a:ext cx="3817431" cy="369332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 화면 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D9137E1-8B17-46A0-8710-FFC1C025C2E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250259" y="4076918"/>
            <a:ext cx="1" cy="56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3595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01541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가계부 공유 </a:t>
            </a: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&amp;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메신저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14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A13CA46A-4A0F-4A41-9393-6CFAD19D7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75" y="744011"/>
            <a:ext cx="914400" cy="914400"/>
          </a:xfrm>
          <a:prstGeom prst="rect">
            <a:avLst/>
          </a:prstGeom>
        </p:spPr>
      </p:pic>
      <p:pic>
        <p:nvPicPr>
          <p:cNvPr id="7" name="그래픽 6" descr="사용자">
            <a:extLst>
              <a:ext uri="{FF2B5EF4-FFF2-40B4-BE49-F238E27FC236}">
                <a16:creationId xmlns:a16="http://schemas.microsoft.com/office/drawing/2014/main" id="{9741FFDC-4CDA-4CAD-AC04-AE7CB32F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275" y="4086618"/>
            <a:ext cx="914400" cy="914400"/>
          </a:xfrm>
          <a:prstGeom prst="rect">
            <a:avLst/>
          </a:prstGeom>
        </p:spPr>
      </p:pic>
      <p:pic>
        <p:nvPicPr>
          <p:cNvPr id="8" name="그래픽 7" descr="사용자">
            <a:extLst>
              <a:ext uri="{FF2B5EF4-FFF2-40B4-BE49-F238E27FC236}">
                <a16:creationId xmlns:a16="http://schemas.microsoft.com/office/drawing/2014/main" id="{01EBB37E-3F9F-4212-88F3-02BE3647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790" y="2947478"/>
            <a:ext cx="914400" cy="914400"/>
          </a:xfrm>
          <a:prstGeom prst="rect">
            <a:avLst/>
          </a:prstGeom>
        </p:spPr>
      </p:pic>
      <p:pic>
        <p:nvPicPr>
          <p:cNvPr id="9" name="그래픽 8" descr="사용자">
            <a:extLst>
              <a:ext uri="{FF2B5EF4-FFF2-40B4-BE49-F238E27FC236}">
                <a16:creationId xmlns:a16="http://schemas.microsoft.com/office/drawing/2014/main" id="{1082CB43-7B27-4C7D-BF99-06A29579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706" y="1799955"/>
            <a:ext cx="914400" cy="914400"/>
          </a:xfrm>
          <a:prstGeom prst="rect">
            <a:avLst/>
          </a:prstGeom>
        </p:spPr>
      </p:pic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D31437BA-FFCF-4D89-92FE-A0E5E485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834138"/>
            <a:ext cx="914400" cy="914400"/>
          </a:xfrm>
          <a:prstGeom prst="rect">
            <a:avLst/>
          </a:prstGeom>
        </p:spPr>
      </p:pic>
      <p:pic>
        <p:nvPicPr>
          <p:cNvPr id="11" name="그래픽 10" descr="사용자">
            <a:extLst>
              <a:ext uri="{FF2B5EF4-FFF2-40B4-BE49-F238E27FC236}">
                <a16:creationId xmlns:a16="http://schemas.microsoft.com/office/drawing/2014/main" id="{47F9B8B0-AF38-4C26-824A-9C63B81AF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3991450"/>
            <a:ext cx="914400" cy="914400"/>
          </a:xfrm>
          <a:prstGeom prst="rect">
            <a:avLst/>
          </a:prstGeom>
        </p:spPr>
      </p:pic>
      <p:pic>
        <p:nvPicPr>
          <p:cNvPr id="12" name="그래픽 11" descr="사용자">
            <a:extLst>
              <a:ext uri="{FF2B5EF4-FFF2-40B4-BE49-F238E27FC236}">
                <a16:creationId xmlns:a16="http://schemas.microsoft.com/office/drawing/2014/main" id="{6CFA0C8F-B02B-451C-9AA4-77A66D21D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4875" y="2862159"/>
            <a:ext cx="914400" cy="914400"/>
          </a:xfrm>
          <a:prstGeom prst="rect">
            <a:avLst/>
          </a:prstGeom>
        </p:spPr>
      </p:pic>
      <p:pic>
        <p:nvPicPr>
          <p:cNvPr id="13" name="그래픽 12" descr="사용자">
            <a:extLst>
              <a:ext uri="{FF2B5EF4-FFF2-40B4-BE49-F238E27FC236}">
                <a16:creationId xmlns:a16="http://schemas.microsoft.com/office/drawing/2014/main" id="{3947B8A4-0E5C-4392-88A2-47824DA8D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7061" y="1840176"/>
            <a:ext cx="914400" cy="91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D27A17-BE1F-4A6A-B847-E6EE955F3F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98" y="971920"/>
            <a:ext cx="3837448" cy="200492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AEF51E-CB6A-49AF-BC10-4B1BFC393A4D}"/>
              </a:ext>
            </a:extLst>
          </p:cNvPr>
          <p:cNvSpPr/>
          <p:nvPr/>
        </p:nvSpPr>
        <p:spPr>
          <a:xfrm>
            <a:off x="2485598" y="2976843"/>
            <a:ext cx="3837448" cy="7997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/>
              <a:t>        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765BBDF-D094-4637-B0EC-4829DC4B4448}"/>
              </a:ext>
            </a:extLst>
          </p:cNvPr>
          <p:cNvSpPr/>
          <p:nvPr/>
        </p:nvSpPr>
        <p:spPr>
          <a:xfrm>
            <a:off x="2485598" y="3776559"/>
            <a:ext cx="3837448" cy="382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79B76C7-CF81-4469-9749-E2FA1AA225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194" y="3776561"/>
            <a:ext cx="2713576" cy="3820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5E9BAF8-AC55-4037-BA2D-741EF83E4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157" y="3038131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A0225C-C3EB-457D-810E-E9F6BEF38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2" y="3042413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BC318C-55EC-478D-AEDD-56D650FDB3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86" y="3039320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7FE396B-3185-4649-B8FD-4F6D70A4AB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85" y="3039320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5D94C5-ABEB-466F-802B-2FBF44F3E5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222" y="3038131"/>
            <a:ext cx="365841" cy="6262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A749C3-4E80-41CB-ACBF-D401ADA91989}"/>
              </a:ext>
            </a:extLst>
          </p:cNvPr>
          <p:cNvSpPr txBox="1"/>
          <p:nvPr/>
        </p:nvSpPr>
        <p:spPr>
          <a:xfrm>
            <a:off x="2745147" y="3829101"/>
            <a:ext cx="99679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메시지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07EAA7-21B5-41DD-875D-DDAD696A5C7D}"/>
              </a:ext>
            </a:extLst>
          </p:cNvPr>
          <p:cNvSpPr txBox="1"/>
          <p:nvPr/>
        </p:nvSpPr>
        <p:spPr>
          <a:xfrm>
            <a:off x="2756224" y="3248925"/>
            <a:ext cx="99679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사진</a:t>
            </a:r>
          </a:p>
        </p:txBody>
      </p:sp>
      <p:cxnSp>
        <p:nvCxnSpPr>
          <p:cNvPr id="9216" name="직선 화살표 연결선 9215">
            <a:extLst>
              <a:ext uri="{FF2B5EF4-FFF2-40B4-BE49-F238E27FC236}">
                <a16:creationId xmlns:a16="http://schemas.microsoft.com/office/drawing/2014/main" id="{01C79D69-06F5-4C46-B84C-3A1877CEE8E4}"/>
              </a:ext>
            </a:extLst>
          </p:cNvPr>
          <p:cNvCxnSpPr>
            <a:cxnSpLocks/>
          </p:cNvCxnSpPr>
          <p:nvPr/>
        </p:nvCxnSpPr>
        <p:spPr>
          <a:xfrm>
            <a:off x="1551290" y="1030038"/>
            <a:ext cx="712557" cy="535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8679212-3AE6-4FC0-B2B1-5BC58FBA94DC}"/>
              </a:ext>
            </a:extLst>
          </p:cNvPr>
          <p:cNvCxnSpPr>
            <a:cxnSpLocks/>
          </p:cNvCxnSpPr>
          <p:nvPr/>
        </p:nvCxnSpPr>
        <p:spPr>
          <a:xfrm flipV="1">
            <a:off x="1551290" y="3019929"/>
            <a:ext cx="678898" cy="37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0F11174-8809-4F99-B3DC-24FECAA5B16E}"/>
              </a:ext>
            </a:extLst>
          </p:cNvPr>
          <p:cNvCxnSpPr>
            <a:cxnSpLocks/>
          </p:cNvCxnSpPr>
          <p:nvPr/>
        </p:nvCxnSpPr>
        <p:spPr>
          <a:xfrm flipV="1">
            <a:off x="1593357" y="3776560"/>
            <a:ext cx="596635" cy="67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6DFF7F5-2371-43AA-95B1-15084AC0E147}"/>
              </a:ext>
            </a:extLst>
          </p:cNvPr>
          <p:cNvCxnSpPr>
            <a:cxnSpLocks/>
          </p:cNvCxnSpPr>
          <p:nvPr/>
        </p:nvCxnSpPr>
        <p:spPr>
          <a:xfrm>
            <a:off x="1534665" y="2272227"/>
            <a:ext cx="7291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C77C35C-313B-4631-87BA-C6F2344402D7}"/>
              </a:ext>
            </a:extLst>
          </p:cNvPr>
          <p:cNvCxnSpPr>
            <a:cxnSpLocks/>
          </p:cNvCxnSpPr>
          <p:nvPr/>
        </p:nvCxnSpPr>
        <p:spPr>
          <a:xfrm flipH="1">
            <a:off x="6630907" y="1170782"/>
            <a:ext cx="601393" cy="473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6F8F074-8FEB-41DB-A43A-A9FEA0E6FC2A}"/>
              </a:ext>
            </a:extLst>
          </p:cNvPr>
          <p:cNvCxnSpPr>
            <a:cxnSpLocks/>
          </p:cNvCxnSpPr>
          <p:nvPr/>
        </p:nvCxnSpPr>
        <p:spPr>
          <a:xfrm flipH="1">
            <a:off x="6592206" y="2339233"/>
            <a:ext cx="732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B2F75FA-F292-4D6A-A2D7-50A7854E8D0A}"/>
              </a:ext>
            </a:extLst>
          </p:cNvPr>
          <p:cNvCxnSpPr>
            <a:cxnSpLocks/>
          </p:cNvCxnSpPr>
          <p:nvPr/>
        </p:nvCxnSpPr>
        <p:spPr>
          <a:xfrm flipH="1" flipV="1">
            <a:off x="6592206" y="2947478"/>
            <a:ext cx="640095" cy="40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9A2B450-2497-4230-9FA1-2DF20E0036F1}"/>
              </a:ext>
            </a:extLst>
          </p:cNvPr>
          <p:cNvCxnSpPr>
            <a:cxnSpLocks/>
          </p:cNvCxnSpPr>
          <p:nvPr/>
        </p:nvCxnSpPr>
        <p:spPr>
          <a:xfrm flipH="1" flipV="1">
            <a:off x="6582596" y="3789498"/>
            <a:ext cx="649704" cy="64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TextBox 9230">
            <a:extLst>
              <a:ext uri="{FF2B5EF4-FFF2-40B4-BE49-F238E27FC236}">
                <a16:creationId xmlns:a16="http://schemas.microsoft.com/office/drawing/2014/main" id="{EC5C3DD6-E413-4905-85A2-BC0A3642A1F3}"/>
              </a:ext>
            </a:extLst>
          </p:cNvPr>
          <p:cNvSpPr txBox="1"/>
          <p:nvPr/>
        </p:nvSpPr>
        <p:spPr>
          <a:xfrm>
            <a:off x="1861500" y="4181366"/>
            <a:ext cx="52067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Showcard Gothic" panose="04020904020102020604" pitchFamily="82" charset="0"/>
              </a:rPr>
              <a:t>그룹 단위로 </a:t>
            </a:r>
            <a:endParaRPr lang="en-US" altLang="ko-KR" sz="2400" b="1" dirty="0">
              <a:latin typeface="Showcard Gothic" panose="04020904020102020604" pitchFamily="82" charset="0"/>
            </a:endParaRPr>
          </a:p>
          <a:p>
            <a:pPr algn="ctr"/>
            <a:r>
              <a:rPr lang="ko-KR" altLang="en-US" sz="2400" b="1" dirty="0">
                <a:latin typeface="Showcard Gothic" panose="04020904020102020604" pitchFamily="82" charset="0"/>
              </a:rPr>
              <a:t>가계부를 공유 및 수정을 할 수 있다</a:t>
            </a:r>
            <a:r>
              <a:rPr lang="en-US" altLang="ko-KR" sz="2000" b="1" dirty="0">
                <a:latin typeface="Showcard Gothic" panose="04020904020102020604" pitchFamily="82" charset="0"/>
              </a:rPr>
              <a:t>.</a:t>
            </a:r>
            <a:endParaRPr lang="ko-KR" altLang="en-US" sz="2000" b="1" dirty="0">
              <a:latin typeface="Showcard Gothic" panose="04020904020102020604" pitchFamily="8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001516-9F2B-4DB2-8C9E-99E15242F317}"/>
              </a:ext>
            </a:extLst>
          </p:cNvPr>
          <p:cNvSpPr txBox="1"/>
          <p:nvPr/>
        </p:nvSpPr>
        <p:spPr>
          <a:xfrm>
            <a:off x="1932259" y="5114687"/>
            <a:ext cx="5402025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가계부 공유 시 </a:t>
            </a:r>
            <a:r>
              <a:rPr lang="ko-KR" altLang="en-US" dirty="0" err="1">
                <a:solidFill>
                  <a:schemeClr val="tx1">
                    <a:lumMod val="50000"/>
                  </a:schemeClr>
                </a:solidFill>
              </a:rPr>
              <a:t>락을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걸어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현재 수정중인 사람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명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아니면 가계부에 쓰기 접근이 불가능하게 하고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읽기만 가능하게 한다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025151B-F78F-442F-BDAB-2D1B4DDAD417}"/>
              </a:ext>
            </a:extLst>
          </p:cNvPr>
          <p:cNvSpPr/>
          <p:nvPr/>
        </p:nvSpPr>
        <p:spPr>
          <a:xfrm>
            <a:off x="500273" y="5063259"/>
            <a:ext cx="1026833" cy="622437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가계부 동시성 제어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B22998DE-CB4A-4FC4-80DD-C41374C2E48E}"/>
              </a:ext>
            </a:extLst>
          </p:cNvPr>
          <p:cNvSpPr/>
          <p:nvPr/>
        </p:nvSpPr>
        <p:spPr>
          <a:xfrm>
            <a:off x="1495675" y="5303296"/>
            <a:ext cx="241310" cy="144031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73925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</a:t>
            </a:r>
            <a:r>
              <a:rPr lang="ko-KR" altLang="en-US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구성도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93D4DA-2079-42FF-B21D-1EFC6320D6FD}"/>
              </a:ext>
            </a:extLst>
          </p:cNvPr>
          <p:cNvSpPr/>
          <p:nvPr/>
        </p:nvSpPr>
        <p:spPr>
          <a:xfrm>
            <a:off x="4708796" y="2208863"/>
            <a:ext cx="1368514" cy="8735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91F0B6B-D9F2-41D3-A8E1-B4B28A38D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92" y="2076357"/>
            <a:ext cx="792297" cy="1095112"/>
          </a:xfrm>
          <a:prstGeom prst="rect">
            <a:avLst/>
          </a:prstGeom>
          <a:ln>
            <a:noFill/>
          </a:ln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B583F0D-64F8-486D-A37C-14E65196A355}"/>
              </a:ext>
            </a:extLst>
          </p:cNvPr>
          <p:cNvCxnSpPr>
            <a:cxnSpLocks/>
          </p:cNvCxnSpPr>
          <p:nvPr/>
        </p:nvCxnSpPr>
        <p:spPr>
          <a:xfrm>
            <a:off x="6241949" y="2616873"/>
            <a:ext cx="5651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2CD1220-DDAC-4258-8F71-2232911E963D}"/>
              </a:ext>
            </a:extLst>
          </p:cNvPr>
          <p:cNvSpPr txBox="1"/>
          <p:nvPr/>
        </p:nvSpPr>
        <p:spPr>
          <a:xfrm>
            <a:off x="643947" y="2616873"/>
            <a:ext cx="213408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어플리케이션</a:t>
            </a:r>
            <a:endParaRPr lang="en-US" altLang="ko-KR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구동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FF435A-9288-4FEB-BC0D-BA821CBE2C38}"/>
              </a:ext>
            </a:extLst>
          </p:cNvPr>
          <p:cNvSpPr txBox="1"/>
          <p:nvPr/>
        </p:nvSpPr>
        <p:spPr>
          <a:xfrm>
            <a:off x="4285125" y="3232248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서버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6E5C16-D3D3-4AEC-B16C-7682009C1C1C}"/>
              </a:ext>
            </a:extLst>
          </p:cNvPr>
          <p:cNvSpPr txBox="1"/>
          <p:nvPr/>
        </p:nvSpPr>
        <p:spPr>
          <a:xfrm>
            <a:off x="6629371" y="3245921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데이터베이스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D07CA91-A546-4983-9350-4EC7A32E7FAA}"/>
              </a:ext>
            </a:extLst>
          </p:cNvPr>
          <p:cNvSpPr txBox="1"/>
          <p:nvPr/>
        </p:nvSpPr>
        <p:spPr>
          <a:xfrm>
            <a:off x="657875" y="3648768"/>
            <a:ext cx="213408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카메라로 영수증 촬영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CDB4C21-C997-40DD-890F-B8B0B82EE05A}"/>
              </a:ext>
            </a:extLst>
          </p:cNvPr>
          <p:cNvGrpSpPr/>
          <p:nvPr/>
        </p:nvGrpSpPr>
        <p:grpSpPr>
          <a:xfrm>
            <a:off x="633443" y="972935"/>
            <a:ext cx="2155099" cy="5134058"/>
            <a:chOff x="887599" y="972935"/>
            <a:chExt cx="2155099" cy="513405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356F455-1C79-4AD9-93FF-9E7ED0EA8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040" y="1510432"/>
              <a:ext cx="1626072" cy="10134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26CBBC1-55FF-42F3-8DE5-43A0E18BFEF4}"/>
                </a:ext>
              </a:extLst>
            </p:cNvPr>
            <p:cNvSpPr/>
            <p:nvPr/>
          </p:nvSpPr>
          <p:spPr>
            <a:xfrm>
              <a:off x="887599" y="1197750"/>
              <a:ext cx="2155099" cy="490924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0E03793-80F3-4D0B-95F7-B8F4288F84EF}"/>
                </a:ext>
              </a:extLst>
            </p:cNvPr>
            <p:cNvSpPr/>
            <p:nvPr/>
          </p:nvSpPr>
          <p:spPr>
            <a:xfrm>
              <a:off x="1271318" y="972935"/>
              <a:ext cx="1368513" cy="40034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클라이언트</a:t>
              </a:r>
            </a:p>
          </p:txBody>
        </p: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4E1D15B-7CE8-4E05-A95A-742444B06006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710992" y="3263204"/>
            <a:ext cx="0" cy="40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D25E5055-209C-482A-93CB-41ED23DC6F4A}"/>
              </a:ext>
            </a:extLst>
          </p:cNvPr>
          <p:cNvCxnSpPr>
            <a:cxnSpLocks/>
          </p:cNvCxnSpPr>
          <p:nvPr/>
        </p:nvCxnSpPr>
        <p:spPr>
          <a:xfrm>
            <a:off x="1710991" y="4295099"/>
            <a:ext cx="0" cy="40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A6139B2-7075-4580-A43D-81CE414A60B6}"/>
              </a:ext>
            </a:extLst>
          </p:cNvPr>
          <p:cNvSpPr txBox="1"/>
          <p:nvPr/>
        </p:nvSpPr>
        <p:spPr>
          <a:xfrm>
            <a:off x="654453" y="4772613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영수증 사진 보정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8F3F4EB-126C-4BF2-8C50-7E8EB3F3DBA7}"/>
              </a:ext>
            </a:extLst>
          </p:cNvPr>
          <p:cNvCxnSpPr>
            <a:cxnSpLocks/>
          </p:cNvCxnSpPr>
          <p:nvPr/>
        </p:nvCxnSpPr>
        <p:spPr>
          <a:xfrm>
            <a:off x="1736829" y="5141945"/>
            <a:ext cx="0" cy="40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927B1A8A-FA26-479D-8BE0-7910635BBB15}"/>
              </a:ext>
            </a:extLst>
          </p:cNvPr>
          <p:cNvSpPr txBox="1"/>
          <p:nvPr/>
        </p:nvSpPr>
        <p:spPr>
          <a:xfrm>
            <a:off x="630021" y="5591582"/>
            <a:ext cx="213408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가계부 작성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229A0E8-8D12-4BB9-BE3C-AA0CC99975E7}"/>
              </a:ext>
            </a:extLst>
          </p:cNvPr>
          <p:cNvSpPr/>
          <p:nvPr/>
        </p:nvSpPr>
        <p:spPr>
          <a:xfrm>
            <a:off x="4305825" y="1160631"/>
            <a:ext cx="4224898" cy="490924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1B713F7-78C7-45CF-814B-BFEBF487CAAB}"/>
              </a:ext>
            </a:extLst>
          </p:cNvPr>
          <p:cNvSpPr/>
          <p:nvPr/>
        </p:nvSpPr>
        <p:spPr>
          <a:xfrm>
            <a:off x="5687097" y="960461"/>
            <a:ext cx="1602579" cy="4003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서버</a:t>
            </a:r>
            <a:endParaRPr lang="ko-KR" altLang="en-US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F1EB573-B436-4F59-A07E-92EB7128180D}"/>
              </a:ext>
            </a:extLst>
          </p:cNvPr>
          <p:cNvCxnSpPr>
            <a:cxnSpLocks/>
          </p:cNvCxnSpPr>
          <p:nvPr/>
        </p:nvCxnSpPr>
        <p:spPr>
          <a:xfrm>
            <a:off x="3133841" y="3648768"/>
            <a:ext cx="9363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E89A222-9E1B-4BA3-B861-0B536697DAF1}"/>
              </a:ext>
            </a:extLst>
          </p:cNvPr>
          <p:cNvSpPr txBox="1"/>
          <p:nvPr/>
        </p:nvSpPr>
        <p:spPr>
          <a:xfrm>
            <a:off x="2619522" y="2839776"/>
            <a:ext cx="1906291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로그인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/>
              <a:t>가계부 저장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EC9DCEA-6F1C-4915-B42C-24605FFE64BF}"/>
              </a:ext>
            </a:extLst>
          </p:cNvPr>
          <p:cNvGrpSpPr/>
          <p:nvPr/>
        </p:nvGrpSpPr>
        <p:grpSpPr>
          <a:xfrm>
            <a:off x="5393032" y="3827073"/>
            <a:ext cx="2263019" cy="1981848"/>
            <a:chOff x="6158975" y="3810558"/>
            <a:chExt cx="2263019" cy="198184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C0A4CC6-81EC-4BC0-8AC7-80954A158FCA}"/>
                </a:ext>
              </a:extLst>
            </p:cNvPr>
            <p:cNvSpPr/>
            <p:nvPr/>
          </p:nvSpPr>
          <p:spPr>
            <a:xfrm>
              <a:off x="6158975" y="3810558"/>
              <a:ext cx="2263019" cy="19818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E0C3D31-48F6-455F-80AB-BDC2655AC98F}"/>
                </a:ext>
              </a:extLst>
            </p:cNvPr>
            <p:cNvSpPr/>
            <p:nvPr/>
          </p:nvSpPr>
          <p:spPr>
            <a:xfrm>
              <a:off x="6737746" y="3996409"/>
              <a:ext cx="1005823" cy="272367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사용자 정보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89C5C1E4-6CE6-4869-8224-C4A139948396}"/>
                </a:ext>
              </a:extLst>
            </p:cNvPr>
            <p:cNvGrpSpPr/>
            <p:nvPr/>
          </p:nvGrpSpPr>
          <p:grpSpPr>
            <a:xfrm>
              <a:off x="6265264" y="4437583"/>
              <a:ext cx="2014201" cy="1221150"/>
              <a:chOff x="6233557" y="4321135"/>
              <a:chExt cx="2014201" cy="122115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0D8BCF3E-9820-4E3E-AAA9-363F2D7F07B4}"/>
                  </a:ext>
                </a:extLst>
              </p:cNvPr>
              <p:cNvSpPr/>
              <p:nvPr/>
            </p:nvSpPr>
            <p:spPr>
              <a:xfrm>
                <a:off x="6233557" y="4321135"/>
                <a:ext cx="2014201" cy="12211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 </a:t>
                </a:r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A6BCA179-0022-4A3E-9B60-BD5CAE16C49C}"/>
                  </a:ext>
                </a:extLst>
              </p:cNvPr>
              <p:cNvSpPr/>
              <p:nvPr/>
            </p:nvSpPr>
            <p:spPr>
              <a:xfrm>
                <a:off x="6233557" y="4321135"/>
                <a:ext cx="2014201" cy="272367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가계부 내용</a:t>
                </a: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1EF64A87-5211-4E3A-ACCE-5D59AD71FDFB}"/>
                  </a:ext>
                </a:extLst>
              </p:cNvPr>
              <p:cNvSpPr/>
              <p:nvPr/>
            </p:nvSpPr>
            <p:spPr>
              <a:xfrm>
                <a:off x="6984509" y="4731209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수입</a:t>
                </a:r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332E237C-55B1-4333-A31E-5CC215CB102C}"/>
                  </a:ext>
                </a:extLst>
              </p:cNvPr>
              <p:cNvSpPr/>
              <p:nvPr/>
            </p:nvSpPr>
            <p:spPr>
              <a:xfrm>
                <a:off x="6368759" y="4731210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지출</a:t>
                </a:r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E6611CFE-3519-44E9-BD18-D934F9EDEEB2}"/>
                  </a:ext>
                </a:extLst>
              </p:cNvPr>
              <p:cNvSpPr/>
              <p:nvPr/>
            </p:nvSpPr>
            <p:spPr>
              <a:xfrm>
                <a:off x="7637138" y="4731210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잔액</a:t>
                </a: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6D35D0D1-56DF-4747-8503-2C40B1E50AA4}"/>
                  </a:ext>
                </a:extLst>
              </p:cNvPr>
              <p:cNvSpPr/>
              <p:nvPr/>
            </p:nvSpPr>
            <p:spPr>
              <a:xfrm>
                <a:off x="6363745" y="5116041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항목</a:t>
                </a: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396EB34-2AA3-4DE7-B772-BFA9A9795CE5}"/>
                  </a:ext>
                </a:extLst>
              </p:cNvPr>
              <p:cNvSpPr/>
              <p:nvPr/>
            </p:nvSpPr>
            <p:spPr>
              <a:xfrm>
                <a:off x="6984509" y="5116041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결제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D5DE1BDD-C288-4CB0-89CF-0C6570FFBFDE}"/>
                  </a:ext>
                </a:extLst>
              </p:cNvPr>
              <p:cNvSpPr/>
              <p:nvPr/>
            </p:nvSpPr>
            <p:spPr>
              <a:xfrm>
                <a:off x="7637138" y="5116041"/>
                <a:ext cx="527932" cy="254321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분류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06544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16082" y="364285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</a:t>
            </a:r>
            <a:r>
              <a:rPr lang="ko-KR" altLang="en-US" sz="3200" b="1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예상 수행</a:t>
            </a: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 </a:t>
            </a:r>
            <a:r>
              <a:rPr lang="ko-KR" altLang="en-US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결과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16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31393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0A4324-5682-467A-984E-8D3350DBD095}"/>
              </a:ext>
            </a:extLst>
          </p:cNvPr>
          <p:cNvSpPr/>
          <p:nvPr/>
        </p:nvSpPr>
        <p:spPr>
          <a:xfrm>
            <a:off x="4147909" y="3448800"/>
            <a:ext cx="864324" cy="447096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C8B90E3-2223-4B47-A512-79586793F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55" y="1772399"/>
            <a:ext cx="2487764" cy="3944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DDF346-001D-48FF-8DD7-1EDEFE6B2BB1}"/>
              </a:ext>
            </a:extLst>
          </p:cNvPr>
          <p:cNvSpPr txBox="1"/>
          <p:nvPr/>
        </p:nvSpPr>
        <p:spPr>
          <a:xfrm>
            <a:off x="3829711" y="2320678"/>
            <a:ext cx="1548345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핵심단어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/>
              <a:t>추출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금액 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C5B2D-CC53-4A0D-885F-988DDD581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44" y="1817418"/>
            <a:ext cx="2441005" cy="38515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D8B571-BC48-4014-8518-F8CA6210F7B4}"/>
              </a:ext>
            </a:extLst>
          </p:cNvPr>
          <p:cNvSpPr/>
          <p:nvPr/>
        </p:nvSpPr>
        <p:spPr>
          <a:xfrm>
            <a:off x="3153016" y="2674576"/>
            <a:ext cx="252863" cy="12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339EC-670A-47DB-B56E-0526B48EDDF1}"/>
              </a:ext>
            </a:extLst>
          </p:cNvPr>
          <p:cNvSpPr/>
          <p:nvPr/>
        </p:nvSpPr>
        <p:spPr>
          <a:xfrm>
            <a:off x="1261139" y="3815889"/>
            <a:ext cx="353348" cy="124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6C77AB-6C25-4844-B835-061C5DE9496B}"/>
              </a:ext>
            </a:extLst>
          </p:cNvPr>
          <p:cNvSpPr/>
          <p:nvPr/>
        </p:nvSpPr>
        <p:spPr>
          <a:xfrm>
            <a:off x="1765328" y="4409098"/>
            <a:ext cx="576216" cy="101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597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63" y="1071263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MainActivity</a:t>
            </a:r>
            <a:r>
              <a:rPr lang="en-US" altLang="ko-KR" sz="2400" dirty="0"/>
              <a:t>]</a:t>
            </a:r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사용자 로그인 인증 및 회원가입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다루는 정보 </a:t>
            </a:r>
            <a:r>
              <a:rPr lang="en-US" altLang="ko-KR" dirty="0"/>
              <a:t>: ID(</a:t>
            </a:r>
            <a:r>
              <a:rPr lang="ko-KR" altLang="en-US" dirty="0"/>
              <a:t>사용자 이메일</a:t>
            </a:r>
            <a:r>
              <a:rPr lang="en-US" altLang="ko-KR" dirty="0"/>
              <a:t>), </a:t>
            </a:r>
            <a:r>
              <a:rPr lang="ko-KR" altLang="en-US" dirty="0"/>
              <a:t>비밀번호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3144821" lvl="8" indent="0">
              <a:buNone/>
            </a:pPr>
            <a:r>
              <a:rPr lang="en-US" altLang="ko-KR" dirty="0"/>
              <a:t>                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B6361C-A5AC-4642-B41F-0EE473E95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58" y="2429413"/>
            <a:ext cx="6541721" cy="161619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6A6BD3-2BC6-4423-82B8-A0F7D32391FB}"/>
              </a:ext>
            </a:extLst>
          </p:cNvPr>
          <p:cNvSpPr/>
          <p:nvPr/>
        </p:nvSpPr>
        <p:spPr bwMode="auto">
          <a:xfrm>
            <a:off x="1045058" y="4294911"/>
            <a:ext cx="6541721" cy="1368513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/>
              <a:t>회원가입 시</a:t>
            </a:r>
            <a:r>
              <a:rPr lang="en-US" altLang="ko-KR" sz="1600" dirty="0"/>
              <a:t>,</a:t>
            </a:r>
            <a:r>
              <a:rPr lang="ko-KR" altLang="en-US" sz="1600" dirty="0"/>
              <a:t> 사용자가 입력한 정보를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</a:t>
            </a:r>
            <a:r>
              <a:rPr lang="en-US" altLang="ko-KR" sz="1600" dirty="0"/>
              <a:t> </a:t>
            </a:r>
            <a:r>
              <a:rPr lang="ko-KR" altLang="en-US" sz="1600" dirty="0"/>
              <a:t>시스템에 등록하고</a:t>
            </a:r>
            <a:r>
              <a:rPr lang="en-US" altLang="ko-KR" sz="1600" dirty="0"/>
              <a:t>, Realtime DB</a:t>
            </a:r>
            <a:r>
              <a:rPr lang="ko-KR" altLang="en-US" sz="1600" dirty="0"/>
              <a:t>에 입력 값을 저장한다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로그인 시</a:t>
            </a:r>
            <a:r>
              <a:rPr lang="en-US" altLang="ko-KR" sz="1600" dirty="0"/>
              <a:t>, </a:t>
            </a:r>
            <a:r>
              <a:rPr lang="ko-KR" altLang="en-US" sz="1600" dirty="0"/>
              <a:t> </a:t>
            </a:r>
            <a:r>
              <a:rPr lang="en-US" altLang="ko-KR" sz="1600" dirty="0"/>
              <a:t>Firebase </a:t>
            </a:r>
            <a:r>
              <a:rPr lang="ko-KR" altLang="en-US" sz="1600" dirty="0"/>
              <a:t>인증 시스템에서 계정 정보를 확인 후</a:t>
            </a:r>
            <a:r>
              <a:rPr lang="en-US" altLang="ko-KR" sz="1600" dirty="0"/>
              <a:t>, </a:t>
            </a:r>
            <a:r>
              <a:rPr lang="ko-KR" altLang="en-US" sz="1600" dirty="0"/>
              <a:t>계정 정보가 일치하면 </a:t>
            </a:r>
            <a:r>
              <a:rPr lang="en-US" altLang="ko-KR" sz="1600" dirty="0" err="1"/>
              <a:t>HomeFragment</a:t>
            </a:r>
            <a:r>
              <a:rPr lang="ko-KR" altLang="en-US" sz="1600" dirty="0"/>
              <a:t>로 화면을 넘긴다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6865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MainActivity</a:t>
            </a:r>
            <a:r>
              <a:rPr lang="en-US" altLang="ko-KR" sz="2400" dirty="0"/>
              <a:t>]</a:t>
            </a:r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데이터구조 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3144821" lvl="8" indent="0">
              <a:buNone/>
            </a:pPr>
            <a:r>
              <a:rPr lang="en-US" altLang="ko-KR" dirty="0"/>
              <a:t>                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F7B7A3-A9B8-45B3-946C-55C675D9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666873"/>
              </p:ext>
            </p:extLst>
          </p:nvPr>
        </p:nvGraphicFramePr>
        <p:xfrm>
          <a:off x="500559" y="3431518"/>
          <a:ext cx="2592972" cy="180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972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60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OnCreate</a:t>
                      </a:r>
                      <a:r>
                        <a:rPr lang="en-US" altLang="ko-KR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440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FirebaseDatabase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/>
                        <a:t>database</a:t>
                      </a:r>
                      <a:r>
                        <a:rPr lang="en-US" altLang="ko-KR" sz="12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7661D9-18DE-40B4-BD0D-31F8C5A77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791007"/>
              </p:ext>
            </p:extLst>
          </p:nvPr>
        </p:nvGraphicFramePr>
        <p:xfrm>
          <a:off x="3320778" y="3423129"/>
          <a:ext cx="2592972" cy="180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972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534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registerUser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(String </a:t>
                      </a:r>
                      <a:r>
                        <a:rPr lang="en-US" altLang="ko-KR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email,String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password)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2717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FirebaseUser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>
                          <a:effectLst/>
                        </a:rPr>
                        <a:t>user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effectLst/>
                        </a:rPr>
                        <a:t>Hashtable</a:t>
                      </a:r>
                      <a:r>
                        <a:rPr lang="en-US" altLang="ko-KR" sz="1200" b="0" dirty="0">
                          <a:effectLst/>
                        </a:rPr>
                        <a:t> &lt;</a:t>
                      </a:r>
                      <a:r>
                        <a:rPr lang="en-US" altLang="ko-KR" sz="1200" b="0" dirty="0" err="1">
                          <a:effectLst/>
                        </a:rPr>
                        <a:t>String,String</a:t>
                      </a:r>
                      <a:r>
                        <a:rPr lang="en-US" altLang="ko-KR" sz="1200" b="0" dirty="0">
                          <a:effectLst/>
                        </a:rPr>
                        <a:t>&gt;</a:t>
                      </a:r>
                    </a:p>
                    <a:p>
                      <a:pPr latinLnBrk="1"/>
                      <a:r>
                        <a:rPr lang="en-US" altLang="ko-KR" sz="1200" b="1" dirty="0">
                          <a:effectLst/>
                        </a:rPr>
                        <a:t>Profile</a:t>
                      </a:r>
                      <a:r>
                        <a:rPr lang="en-US" altLang="ko-KR" sz="1200" b="0" dirty="0">
                          <a:effectLst/>
                        </a:rPr>
                        <a:t> – (Email, photo, key)</a:t>
                      </a:r>
                      <a:endParaRPr lang="en-US" altLang="ko-KR" sz="12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38A0ED4-CDE8-4675-B4B2-2A06E50A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78906"/>
              </p:ext>
            </p:extLst>
          </p:nvPr>
        </p:nvGraphicFramePr>
        <p:xfrm>
          <a:off x="6055233" y="3423129"/>
          <a:ext cx="2678736" cy="1824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8736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507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userLogin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(String email, String password)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30663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FirebaseUser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>
                          <a:effectLst/>
                        </a:rPr>
                        <a:t>user</a:t>
                      </a:r>
                    </a:p>
                    <a:p>
                      <a:pPr latinLnBrk="1"/>
                      <a:r>
                        <a:rPr lang="en-US" altLang="ko-KR" sz="1200" dirty="0" err="1"/>
                        <a:t>SharedPreferences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 err="1"/>
                        <a:t>sp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100" dirty="0" err="1"/>
                        <a:t>SharedPreferences.Editor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editor</a:t>
                      </a:r>
                    </a:p>
                    <a:p>
                      <a:pPr latinLnBrk="1"/>
                      <a:r>
                        <a:rPr lang="en-US" altLang="ko-KR" sz="1200" b="0" dirty="0"/>
                        <a:t>Intent </a:t>
                      </a:r>
                      <a:r>
                        <a:rPr lang="en-US" altLang="ko-KR" sz="1200" b="1" dirty="0">
                          <a:effectLst/>
                        </a:rPr>
                        <a:t>in</a:t>
                      </a:r>
                      <a:endParaRPr lang="en-US" altLang="ko-KR" sz="1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11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C484849-A896-47BE-9F76-AF6D6B120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31274"/>
              </p:ext>
            </p:extLst>
          </p:nvPr>
        </p:nvGraphicFramePr>
        <p:xfrm>
          <a:off x="3536860" y="1148589"/>
          <a:ext cx="2376890" cy="180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890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601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MainActivity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4405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dirty="0"/>
                        <a:t>Tag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stEmail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stPassword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FirebaseAuth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mAuth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DatabaseReference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myRef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CB17CC-E9F3-4194-A6ED-4DF2E52BE687}"/>
              </a:ext>
            </a:extLst>
          </p:cNvPr>
          <p:cNvSpPr/>
          <p:nvPr/>
        </p:nvSpPr>
        <p:spPr bwMode="auto">
          <a:xfrm>
            <a:off x="6005727" y="1706544"/>
            <a:ext cx="1854724" cy="648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Firebase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인증을 위한 변수 선언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E3BD47-DBEA-49D1-A2A4-7063E8CC4AE1}"/>
              </a:ext>
            </a:extLst>
          </p:cNvPr>
          <p:cNvSpPr/>
          <p:nvPr/>
        </p:nvSpPr>
        <p:spPr bwMode="auto">
          <a:xfrm>
            <a:off x="878788" y="5375410"/>
            <a:ext cx="1836513" cy="648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UI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동작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설정 함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수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8640F4-A797-43E5-9ED8-3ED08C239005}"/>
              </a:ext>
            </a:extLst>
          </p:cNvPr>
          <p:cNvSpPr/>
          <p:nvPr/>
        </p:nvSpPr>
        <p:spPr bwMode="auto">
          <a:xfrm>
            <a:off x="3623508" y="5374109"/>
            <a:ext cx="2014369" cy="648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Hashtable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형태로 사용자 정보 등록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F463DA-4818-4B49-9BF8-00D90C383E3E}"/>
              </a:ext>
            </a:extLst>
          </p:cNvPr>
          <p:cNvSpPr/>
          <p:nvPr/>
        </p:nvSpPr>
        <p:spPr bwMode="auto">
          <a:xfrm>
            <a:off x="6502254" y="5373868"/>
            <a:ext cx="1836513" cy="648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사용자 정보를 받아 인텐트로 넘김</a:t>
            </a:r>
          </a:p>
        </p:txBody>
      </p:sp>
      <p:cxnSp>
        <p:nvCxnSpPr>
          <p:cNvPr id="14336" name="연결선: 꺾임 14335">
            <a:extLst>
              <a:ext uri="{FF2B5EF4-FFF2-40B4-BE49-F238E27FC236}">
                <a16:creationId xmlns:a16="http://schemas.microsoft.com/office/drawing/2014/main" id="{F001FC22-202F-4266-A8DA-68D3B7EC6E5C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 rot="10800000" flipV="1">
            <a:off x="1797046" y="2955016"/>
            <a:ext cx="2833647" cy="476502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42" name="연결선: 꺾임 14341">
            <a:extLst>
              <a:ext uri="{FF2B5EF4-FFF2-40B4-BE49-F238E27FC236}">
                <a16:creationId xmlns:a16="http://schemas.microsoft.com/office/drawing/2014/main" id="{110EEAAB-8075-402B-85A9-F7F7501B825F}"/>
              </a:ext>
            </a:extLst>
          </p:cNvPr>
          <p:cNvCxnSpPr>
            <a:cxnSpLocks/>
            <a:endCxn id="13" idx="0"/>
          </p:cNvCxnSpPr>
          <p:nvPr/>
        </p:nvCxnSpPr>
        <p:spPr bwMode="auto">
          <a:xfrm rot="5400000">
            <a:off x="4383210" y="3189073"/>
            <a:ext cx="468111" cy="1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45" name="연결선: 꺾임 14344">
            <a:extLst>
              <a:ext uri="{FF2B5EF4-FFF2-40B4-BE49-F238E27FC236}">
                <a16:creationId xmlns:a16="http://schemas.microsoft.com/office/drawing/2014/main" id="{577889D4-E61C-4AD6-8EEF-88FBE08304C1}"/>
              </a:ext>
            </a:extLst>
          </p:cNvPr>
          <p:cNvCxnSpPr>
            <a:cxnSpLocks/>
            <a:endCxn id="14" idx="0"/>
          </p:cNvCxnSpPr>
          <p:nvPr/>
        </p:nvCxnSpPr>
        <p:spPr bwMode="auto">
          <a:xfrm>
            <a:off x="4617265" y="2955016"/>
            <a:ext cx="2777336" cy="46811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2254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63" y="1071263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ChatActivity</a:t>
            </a:r>
            <a:r>
              <a:rPr lang="en-US" altLang="ko-KR" sz="2400" dirty="0"/>
              <a:t>]</a:t>
            </a:r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친구로 등록한 사용자와의 채팅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다루는 정보 </a:t>
            </a:r>
            <a:r>
              <a:rPr lang="en-US" altLang="ko-KR" dirty="0"/>
              <a:t>: </a:t>
            </a:r>
            <a:r>
              <a:rPr lang="ko-KR" altLang="en-US" dirty="0"/>
              <a:t>현재 로그인 된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ko-KR" altLang="en-US" dirty="0"/>
              <a:t>채팅 상대</a:t>
            </a:r>
            <a:r>
              <a:rPr lang="en-US" altLang="ko-KR" dirty="0"/>
              <a:t>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ko-KR" altLang="en-US" dirty="0"/>
              <a:t>채팅 문자열</a:t>
            </a: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431F48-8B40-47A6-9215-288546B29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67" y="2350182"/>
            <a:ext cx="3417646" cy="1857375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E6440D-EDFE-4F67-B366-5B0B3D57775F}"/>
              </a:ext>
            </a:extLst>
          </p:cNvPr>
          <p:cNvSpPr/>
          <p:nvPr/>
        </p:nvSpPr>
        <p:spPr bwMode="auto">
          <a:xfrm>
            <a:off x="1283162" y="4404367"/>
            <a:ext cx="6541721" cy="1368513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친구 목록으로부터 친구의 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Uid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를 인텐트로 </a:t>
            </a:r>
            <a:r>
              <a:rPr lang="ko-KR" altLang="en-US" sz="1600" dirty="0" err="1">
                <a:solidFill>
                  <a:schemeClr val="bg2">
                    <a:lumMod val="10000"/>
                  </a:schemeClr>
                </a:solidFill>
              </a:rPr>
              <a:t>전송받아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 채팅 화면을 만든다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채팅화면은 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RecyclerView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Adapter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를 등록시켜 표시되고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입력 메시지는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Firebase DB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에 </a:t>
            </a:r>
            <a:r>
              <a:rPr lang="en-US" altLang="ko-KR" sz="1600" dirty="0" err="1">
                <a:solidFill>
                  <a:schemeClr val="bg2">
                    <a:lumMod val="10000"/>
                  </a:schemeClr>
                </a:solidFill>
              </a:rPr>
              <a:t>json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형태로 저장된다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채팅을 구분하는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key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값은 채팅이 입력된 시간으로 구분한다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877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E8F514B-9DEA-44D5-A590-F7EF1DAA8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6382" y="331941"/>
            <a:ext cx="5183999" cy="563823"/>
          </a:xfrm>
        </p:spPr>
        <p:txBody>
          <a:bodyPr/>
          <a:lstStyle/>
          <a:p>
            <a:pPr eaLnBrk="1" hangingPunct="1"/>
            <a:r>
              <a:rPr lang="ko-KR" altLang="en-US" sz="3002">
                <a:latin typeface="맑은 고딕" panose="020B0503020000020004" pitchFamily="50" charset="-127"/>
                <a:ea typeface="맑은 고딕" panose="020B0503020000020004" pitchFamily="50" charset="-127"/>
              </a:rPr>
              <a:t>차        례</a:t>
            </a:r>
            <a:endParaRPr lang="ko-KR" altLang="en-US" sz="3002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549C0229-1D7E-46A5-984C-0C0DCC713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1558" y="722647"/>
            <a:ext cx="184235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latinLnBrk="0" hangingPunct="1">
              <a:spcBef>
                <a:spcPct val="0"/>
              </a:spcBef>
              <a:spcAft>
                <a:spcPct val="0"/>
              </a:spcAft>
            </a:pPr>
            <a:endParaRPr kumimoji="0" lang="ko-KR" altLang="en-US" sz="1801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789" name="AutoShape 5">
            <a:extLst>
              <a:ext uri="{FF2B5EF4-FFF2-40B4-BE49-F238E27FC236}">
                <a16:creationId xmlns:a16="http://schemas.microsoft.com/office/drawing/2014/main" id="{61465081-C8A4-480F-B4BE-1A60615BA6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1262647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3" name="AutoShape 6">
            <a:extLst>
              <a:ext uri="{FF2B5EF4-FFF2-40B4-BE49-F238E27FC236}">
                <a16:creationId xmlns:a16="http://schemas.microsoft.com/office/drawing/2014/main" id="{FA7301DE-FA8A-4E09-AD2C-E508DE3B6F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1143528"/>
            <a:ext cx="686118" cy="686118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4" name="Text Box 7">
            <a:extLst>
              <a:ext uri="{FF2B5EF4-FFF2-40B4-BE49-F238E27FC236}">
                <a16:creationId xmlns:a16="http://schemas.microsoft.com/office/drawing/2014/main" id="{D5ABFE9F-6F65-4DC5-AC45-0A60E045050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1308705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 업 연 구 개 요</a:t>
            </a:r>
          </a:p>
        </p:txBody>
      </p:sp>
      <p:sp>
        <p:nvSpPr>
          <p:cNvPr id="118794" name="AutoShape 10">
            <a:extLst>
              <a:ext uri="{FF2B5EF4-FFF2-40B4-BE49-F238E27FC236}">
                <a16:creationId xmlns:a16="http://schemas.microsoft.com/office/drawing/2014/main" id="{7DE21ACC-E40F-4315-A631-025CC62943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1767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6" name="AutoShape 11">
            <a:extLst>
              <a:ext uri="{FF2B5EF4-FFF2-40B4-BE49-F238E27FC236}">
                <a16:creationId xmlns:a16="http://schemas.microsoft.com/office/drawing/2014/main" id="{4A28E7F4-0F71-4256-B0B3-925DB3AFA2F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1656529"/>
            <a:ext cx="686118" cy="686118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7" name="Text Box 12">
            <a:extLst>
              <a:ext uri="{FF2B5EF4-FFF2-40B4-BE49-F238E27FC236}">
                <a16:creationId xmlns:a16="http://schemas.microsoft.com/office/drawing/2014/main" id="{D20BE363-B7EC-4EB4-A6AA-9DA588B5F86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1813764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 및 사례</a:t>
            </a:r>
          </a:p>
        </p:txBody>
      </p:sp>
      <p:sp>
        <p:nvSpPr>
          <p:cNvPr id="118799" name="AutoShape 15">
            <a:extLst>
              <a:ext uri="{FF2B5EF4-FFF2-40B4-BE49-F238E27FC236}">
                <a16:creationId xmlns:a16="http://schemas.microsoft.com/office/drawing/2014/main" id="{E649ABD0-2ADF-4C74-BA42-34FF290C54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2277528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79" name="AutoShape 16">
            <a:extLst>
              <a:ext uri="{FF2B5EF4-FFF2-40B4-BE49-F238E27FC236}">
                <a16:creationId xmlns:a16="http://schemas.microsoft.com/office/drawing/2014/main" id="{9003BF9B-C356-4E1D-9342-17F2DB57CB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2209235"/>
            <a:ext cx="686118" cy="686118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0" name="Text Box 17">
            <a:extLst>
              <a:ext uri="{FF2B5EF4-FFF2-40B4-BE49-F238E27FC236}">
                <a16:creationId xmlns:a16="http://schemas.microsoft.com/office/drawing/2014/main" id="{10A087C4-256C-4FF2-B1A3-0747B1442F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2323588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수행 시나리오</a:t>
            </a:r>
          </a:p>
        </p:txBody>
      </p:sp>
      <p:sp>
        <p:nvSpPr>
          <p:cNvPr id="118804" name="AutoShape 20">
            <a:extLst>
              <a:ext uri="{FF2B5EF4-FFF2-40B4-BE49-F238E27FC236}">
                <a16:creationId xmlns:a16="http://schemas.microsoft.com/office/drawing/2014/main" id="{4D753F69-8D6C-4CBA-AA56-5F39BB37AF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2777823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2" name="AutoShape 21">
            <a:extLst>
              <a:ext uri="{FF2B5EF4-FFF2-40B4-BE49-F238E27FC236}">
                <a16:creationId xmlns:a16="http://schemas.microsoft.com/office/drawing/2014/main" id="{8C20BE8A-76DF-495C-88D9-FFD43EE2DEB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2660293"/>
            <a:ext cx="686118" cy="686118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 Box 22">
            <a:extLst>
              <a:ext uri="{FF2B5EF4-FFF2-40B4-BE49-F238E27FC236}">
                <a16:creationId xmlns:a16="http://schemas.microsoft.com/office/drawing/2014/main" id="{97EABC59-1423-4311-8E01-44D95CFF78F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2823882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7184" name="AutoShape 43">
            <a:extLst>
              <a:ext uri="{FF2B5EF4-FFF2-40B4-BE49-F238E27FC236}">
                <a16:creationId xmlns:a16="http://schemas.microsoft.com/office/drawing/2014/main" id="{6A198C2C-664C-479D-BE9A-7CEDEDCF43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3279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5" name="AutoShape 44">
            <a:extLst>
              <a:ext uri="{FF2B5EF4-FFF2-40B4-BE49-F238E27FC236}">
                <a16:creationId xmlns:a16="http://schemas.microsoft.com/office/drawing/2014/main" id="{D2FD5F59-EEAF-4546-83ED-EBA333077E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3160587"/>
            <a:ext cx="686118" cy="686118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6" name="Text Box 45">
            <a:extLst>
              <a:ext uri="{FF2B5EF4-FFF2-40B4-BE49-F238E27FC236}">
                <a16:creationId xmlns:a16="http://schemas.microsoft.com/office/drawing/2014/main" id="{8C477AC6-37C1-42E8-9165-890E3B73821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89323" y="3335293"/>
            <a:ext cx="3530647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모듈 상세 설계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CDA0C4D6-7586-4B3F-8DE0-35226C31FF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3776822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2117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88" name="AutoShape 6">
            <a:extLst>
              <a:ext uri="{FF2B5EF4-FFF2-40B4-BE49-F238E27FC236}">
                <a16:creationId xmlns:a16="http://schemas.microsoft.com/office/drawing/2014/main" id="{89C787B7-33BA-416B-B5B9-37A835E156F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3657705"/>
            <a:ext cx="686118" cy="686118"/>
          </a:xfrm>
          <a:prstGeom prst="diamond">
            <a:avLst/>
          </a:prstGeom>
          <a:solidFill>
            <a:schemeClr val="accent2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 Box 7">
            <a:extLst>
              <a:ext uri="{FF2B5EF4-FFF2-40B4-BE49-F238E27FC236}">
                <a16:creationId xmlns:a16="http://schemas.microsoft.com/office/drawing/2014/main" id="{0CA38C8F-62DA-45D2-9AA7-0F7A76D64A9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3822881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 및 개발 방법</a:t>
            </a:r>
          </a:p>
        </p:txBody>
      </p:sp>
      <p:sp>
        <p:nvSpPr>
          <p:cNvPr id="28" name="AutoShape 10">
            <a:extLst>
              <a:ext uri="{FF2B5EF4-FFF2-40B4-BE49-F238E27FC236}">
                <a16:creationId xmlns:a16="http://schemas.microsoft.com/office/drawing/2014/main" id="{AA24613E-CCF8-4991-8A7B-D270B0AF805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4283470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117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 dirty="0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1" name="AutoShape 11">
            <a:extLst>
              <a:ext uri="{FF2B5EF4-FFF2-40B4-BE49-F238E27FC236}">
                <a16:creationId xmlns:a16="http://schemas.microsoft.com/office/drawing/2014/main" id="{D68B9DB4-6589-4A45-9814-1463CA59C3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4170704"/>
            <a:ext cx="686118" cy="686118"/>
          </a:xfrm>
          <a:prstGeom prst="diamond">
            <a:avLst/>
          </a:prstGeom>
          <a:solidFill>
            <a:schemeClr val="accent1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2" name="Text Box 12">
            <a:extLst>
              <a:ext uri="{FF2B5EF4-FFF2-40B4-BE49-F238E27FC236}">
                <a16:creationId xmlns:a16="http://schemas.microsoft.com/office/drawing/2014/main" id="{6D64F2F5-D007-47C9-972B-2F0B034BEA5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4329528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endParaRPr kumimoji="0" lang="ko-KR" altLang="en-US" sz="1801" b="1">
              <a:solidFill>
                <a:srgbClr val="0000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5">
            <a:extLst>
              <a:ext uri="{FF2B5EF4-FFF2-40B4-BE49-F238E27FC236}">
                <a16:creationId xmlns:a16="http://schemas.microsoft.com/office/drawing/2014/main" id="{46F27806-6AF6-4A67-816A-DB8D5DF13A9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4791705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21176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4" name="AutoShape 16">
            <a:extLst>
              <a:ext uri="{FF2B5EF4-FFF2-40B4-BE49-F238E27FC236}">
                <a16:creationId xmlns:a16="http://schemas.microsoft.com/office/drawing/2014/main" id="{98B8DDC8-67AF-482B-8870-15BABAB75A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4724999"/>
            <a:ext cx="686118" cy="686118"/>
          </a:xfrm>
          <a:prstGeom prst="diamond">
            <a:avLst/>
          </a:prstGeom>
          <a:solidFill>
            <a:schemeClr val="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5" name="Text Box 17">
            <a:extLst>
              <a:ext uri="{FF2B5EF4-FFF2-40B4-BE49-F238E27FC236}">
                <a16:creationId xmlns:a16="http://schemas.microsoft.com/office/drawing/2014/main" id="{CAB023A3-AF02-4AB7-8FBE-EF791BA052A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4837764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CC33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분담</a:t>
            </a:r>
          </a:p>
        </p:txBody>
      </p:sp>
      <p:sp>
        <p:nvSpPr>
          <p:cNvPr id="36" name="AutoShape 20">
            <a:extLst>
              <a:ext uri="{FF2B5EF4-FFF2-40B4-BE49-F238E27FC236}">
                <a16:creationId xmlns:a16="http://schemas.microsoft.com/office/drawing/2014/main" id="{8236DB68-24F7-423F-B7BC-FFB4B4A96F0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5291998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21176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91485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601">
              <a:solidFill>
                <a:srgbClr val="47C3B7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97" name="AutoShape 21">
            <a:extLst>
              <a:ext uri="{FF2B5EF4-FFF2-40B4-BE49-F238E27FC236}">
                <a16:creationId xmlns:a16="http://schemas.microsoft.com/office/drawing/2014/main" id="{B42A59EC-DFC8-4B89-93B9-8C7A6A1B32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5174469"/>
            <a:ext cx="686118" cy="686118"/>
          </a:xfrm>
          <a:prstGeom prst="diamond">
            <a:avLst/>
          </a:prstGeom>
          <a:solidFill>
            <a:schemeClr val="folHlink"/>
          </a:solidFill>
          <a:ln w="254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98" name="Text Box 22">
            <a:extLst>
              <a:ext uri="{FF2B5EF4-FFF2-40B4-BE49-F238E27FC236}">
                <a16:creationId xmlns:a16="http://schemas.microsoft.com/office/drawing/2014/main" id="{EAA6399A-194E-45BD-A2EF-170917DA5EE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0264" y="5338058"/>
            <a:ext cx="3557646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졸업연구 수행일정</a:t>
            </a:r>
          </a:p>
        </p:txBody>
      </p:sp>
      <p:sp>
        <p:nvSpPr>
          <p:cNvPr id="7199" name="AutoShape 43">
            <a:extLst>
              <a:ext uri="{FF2B5EF4-FFF2-40B4-BE49-F238E27FC236}">
                <a16:creationId xmlns:a16="http://schemas.microsoft.com/office/drawing/2014/main" id="{7285DD1E-0B3D-4218-9C6C-8CD38286AD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16028" y="5793880"/>
            <a:ext cx="4345411" cy="457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9C215"/>
              </a:gs>
              <a:gs pos="50000">
                <a:srgbClr val="F7F2CD"/>
              </a:gs>
              <a:gs pos="100000">
                <a:srgbClr val="D9C215"/>
              </a:gs>
            </a:gsLst>
            <a:lin ang="5400000" scaled="1"/>
          </a:gradFill>
          <a:ln w="12700" algn="ctr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0" name="AutoShape 44">
            <a:extLst>
              <a:ext uri="{FF2B5EF4-FFF2-40B4-BE49-F238E27FC236}">
                <a16:creationId xmlns:a16="http://schemas.microsoft.com/office/drawing/2014/main" id="{951CA0B0-4C18-4150-9765-A432FDA45C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34852" y="5674763"/>
            <a:ext cx="686118" cy="686118"/>
          </a:xfrm>
          <a:prstGeom prst="diamond">
            <a:avLst/>
          </a:prstGeom>
          <a:solidFill>
            <a:srgbClr val="D9C215"/>
          </a:solidFill>
          <a:ln w="25400" algn="ctr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ctr" defTabSz="914857"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sz="1601">
              <a:solidFill>
                <a:srgbClr val="47C3B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01" name="Text Box 45">
            <a:extLst>
              <a:ext uri="{FF2B5EF4-FFF2-40B4-BE49-F238E27FC236}">
                <a16:creationId xmlns:a16="http://schemas.microsoft.com/office/drawing/2014/main" id="{CF0CCF96-DD5D-42B0-A822-E229DB52D0B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89323" y="5849469"/>
            <a:ext cx="3530647" cy="366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필요기술 및 참고문헌</a:t>
            </a:r>
          </a:p>
        </p:txBody>
      </p:sp>
      <p:sp>
        <p:nvSpPr>
          <p:cNvPr id="7202" name="Text Box 12">
            <a:extLst>
              <a:ext uri="{FF2B5EF4-FFF2-40B4-BE49-F238E27FC236}">
                <a16:creationId xmlns:a16="http://schemas.microsoft.com/office/drawing/2014/main" id="{2B864292-16D6-4073-B9D8-A5EF479F8A0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73440" y="4326352"/>
            <a:ext cx="3557646" cy="36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algn="dist" defTabSz="914857" fontAlgn="base" latinLnBrk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801" b="1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데모 환경 설계</a:t>
            </a:r>
          </a:p>
        </p:txBody>
      </p:sp>
      <p:sp>
        <p:nvSpPr>
          <p:cNvPr id="7203" name="슬라이드 번호 개체 틀 34">
            <a:extLst>
              <a:ext uri="{FF2B5EF4-FFF2-40B4-BE49-F238E27FC236}">
                <a16:creationId xmlns:a16="http://schemas.microsoft.com/office/drawing/2014/main" id="{A676377D-B776-4795-AF37-076D08568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685EED82-2944-490B-93E6-D2BD9DF6E7F0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218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ChatActivity</a:t>
            </a:r>
            <a:r>
              <a:rPr lang="en-US" altLang="ko-KR" sz="2400" dirty="0"/>
              <a:t>]</a:t>
            </a:r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데이터구조 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3144821" lvl="8" indent="0">
              <a:buNone/>
            </a:pPr>
            <a:r>
              <a:rPr lang="en-US" altLang="ko-KR" dirty="0"/>
              <a:t>                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F7B7A3-A9B8-45B3-946C-55C675D9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36221"/>
              </p:ext>
            </p:extLst>
          </p:nvPr>
        </p:nvGraphicFramePr>
        <p:xfrm>
          <a:off x="3160596" y="3381456"/>
          <a:ext cx="2592972" cy="1806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972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298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OnCreate</a:t>
                      </a:r>
                      <a:r>
                        <a:rPr lang="en-US" altLang="ko-KR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440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FirebaseUser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>
                          <a:solidFill>
                            <a:srgbClr val="4D4D4D"/>
                          </a:solidFill>
                          <a:effectLst/>
                        </a:rPr>
                        <a:t>user</a:t>
                      </a:r>
                    </a:p>
                    <a:p>
                      <a:pPr latinLnBrk="1"/>
                      <a:r>
                        <a:rPr lang="en-US" altLang="ko-KR" sz="1600" dirty="0"/>
                        <a:t>Intent </a:t>
                      </a:r>
                      <a:r>
                        <a:rPr lang="en-US" altLang="ko-KR" sz="1600" b="1" dirty="0">
                          <a:solidFill>
                            <a:srgbClr val="4D4D4D"/>
                          </a:solidFill>
                          <a:effectLst/>
                        </a:rPr>
                        <a:t>in</a:t>
                      </a:r>
                      <a:endParaRPr lang="en-US" altLang="ko-KR" sz="1400" b="1" dirty="0">
                        <a:solidFill>
                          <a:srgbClr val="4D4D4D"/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en-US" altLang="ko-KR" sz="1400" dirty="0">
                          <a:effectLst/>
                        </a:rPr>
                        <a:t>String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stChatId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dirty="0" err="1"/>
                        <a:t>Hashtable</a:t>
                      </a:r>
                      <a:r>
                        <a:rPr lang="en-US" altLang="ko-KR" sz="1400" dirty="0"/>
                        <a:t>&lt;String, String&gt; </a:t>
                      </a:r>
                      <a:r>
                        <a:rPr lang="en-US" altLang="ko-KR" sz="1400" b="1" dirty="0"/>
                        <a:t>chat </a:t>
                      </a:r>
                      <a:r>
                        <a:rPr lang="en-US" altLang="ko-KR" sz="1400" b="0" dirty="0"/>
                        <a:t>-</a:t>
                      </a:r>
                      <a:r>
                        <a:rPr lang="en-US" altLang="ko-KR" sz="1400" b="1" dirty="0"/>
                        <a:t> </a:t>
                      </a:r>
                      <a:r>
                        <a:rPr lang="en-US" altLang="ko-KR" sz="1400" b="0" dirty="0"/>
                        <a:t>(Email, text)</a:t>
                      </a:r>
                    </a:p>
                    <a:p>
                      <a:pPr latinLnBrk="1"/>
                      <a:r>
                        <a:rPr lang="en-US" altLang="ko-KR" sz="1300" dirty="0" err="1">
                          <a:effectLst/>
                        </a:rPr>
                        <a:t>DatabaseReference</a:t>
                      </a:r>
                      <a:r>
                        <a:rPr lang="en-US" altLang="ko-KR" sz="1300" dirty="0"/>
                        <a:t> </a:t>
                      </a:r>
                      <a:r>
                        <a:rPr lang="en-US" altLang="ko-KR" sz="1300" b="1" dirty="0" err="1"/>
                        <a:t>myRef</a:t>
                      </a:r>
                      <a:endParaRPr lang="en-US" altLang="ko-KR" sz="13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57661D9-18DE-40B4-BD0D-31F8C5A77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16616"/>
              </p:ext>
            </p:extLst>
          </p:nvPr>
        </p:nvGraphicFramePr>
        <p:xfrm>
          <a:off x="6006326" y="3364746"/>
          <a:ext cx="2540030" cy="1825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30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11358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myRef.addChildEventListener</a:t>
                      </a: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801" b="1" kern="12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6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ChildEventListener</a:t>
                      </a:r>
                      <a:r>
                        <a:rPr lang="en-US" altLang="ko-KR" sz="16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()</a:t>
                      </a:r>
                      <a:endParaRPr lang="ko-KR" altLang="en-US" sz="14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6895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Chat </a:t>
                      </a:r>
                      <a:r>
                        <a:rPr lang="en-US" altLang="ko-KR" sz="1200" b="1" dirty="0" err="1"/>
                        <a:t>chat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dirty="0" err="1"/>
                        <a:t>DataSnapshot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 err="1">
                          <a:effectLst/>
                        </a:rPr>
                        <a:t>dataSnapshot</a:t>
                      </a:r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C484849-A896-47BE-9F76-AF6D6B120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656111"/>
              </p:ext>
            </p:extLst>
          </p:nvPr>
        </p:nvGraphicFramePr>
        <p:xfrm>
          <a:off x="3011466" y="1017411"/>
          <a:ext cx="3081447" cy="1806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60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ChatActivity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4405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RecyclerView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mRecyclerView</a:t>
                      </a:r>
                      <a:r>
                        <a:rPr lang="en-US" altLang="ko-KR" sz="1200" dirty="0"/>
                        <a:t>; </a:t>
                      </a:r>
                      <a:r>
                        <a:rPr lang="en-US" altLang="ko-KR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br>
                        <a:rPr lang="en-US" altLang="ko-KR" sz="12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dirty="0" err="1"/>
                        <a:t>RecyclerView.Adapter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mAdapter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RecyclerView.LayoutManager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mLayoutManager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FirebaseDatabase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List&lt;Chat&gt;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mChat</a:t>
                      </a:r>
                      <a:r>
                        <a:rPr lang="en-US" altLang="ko-KR" sz="1200" dirty="0"/>
                        <a:t>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CAC5EB-8BEF-463D-BD1F-DC5FCB625CBC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 bwMode="auto">
          <a:xfrm>
            <a:off x="6092913" y="1920561"/>
            <a:ext cx="221081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CB17CC-E9F3-4194-A6ED-4DF2E52BE687}"/>
              </a:ext>
            </a:extLst>
          </p:cNvPr>
          <p:cNvSpPr/>
          <p:nvPr/>
        </p:nvSpPr>
        <p:spPr bwMode="auto">
          <a:xfrm>
            <a:off x="6313994" y="1615719"/>
            <a:ext cx="2228766" cy="609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RecyclerView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DB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사용을 위한 선언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E3BD47-DBEA-49D1-A2A4-7063E8CC4AE1}"/>
              </a:ext>
            </a:extLst>
          </p:cNvPr>
          <p:cNvSpPr/>
          <p:nvPr/>
        </p:nvSpPr>
        <p:spPr bwMode="auto">
          <a:xfrm>
            <a:off x="3315241" y="5304718"/>
            <a:ext cx="2283682" cy="7769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Hashtable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형태로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상대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ID,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채팅 내용 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DB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저장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8640F4-A797-43E5-9ED8-3ED08C239005}"/>
              </a:ext>
            </a:extLst>
          </p:cNvPr>
          <p:cNvSpPr/>
          <p:nvPr/>
        </p:nvSpPr>
        <p:spPr bwMode="auto">
          <a:xfrm>
            <a:off x="6265575" y="5343850"/>
            <a:ext cx="2014369" cy="6482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채팅이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DB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에 </a:t>
            </a:r>
            <a:r>
              <a:rPr kumimoji="1" lang="ko-KR" altLang="en-US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추가될때마다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 화면 출력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64CCFD5-19D8-4CD4-A567-2555265943AA}"/>
              </a:ext>
            </a:extLst>
          </p:cNvPr>
          <p:cNvCxnSpPr>
            <a:cxnSpLocks/>
            <a:endCxn id="13" idx="1"/>
          </p:cNvCxnSpPr>
          <p:nvPr/>
        </p:nvCxnSpPr>
        <p:spPr bwMode="auto">
          <a:xfrm>
            <a:off x="5750958" y="4267897"/>
            <a:ext cx="255368" cy="95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92D19A90-5FC8-49EF-85A5-21224B5F3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826859"/>
              </p:ext>
            </p:extLst>
          </p:nvPr>
        </p:nvGraphicFramePr>
        <p:xfrm>
          <a:off x="500559" y="3382129"/>
          <a:ext cx="2092807" cy="1828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0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989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Chat(Class)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4291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dirty="0" err="1"/>
                        <a:t>getEmail</a:t>
                      </a:r>
                      <a:r>
                        <a:rPr lang="en-US" altLang="ko-KR" sz="1200" b="1" dirty="0"/>
                        <a:t>()</a:t>
                      </a:r>
                    </a:p>
                    <a:p>
                      <a:pPr latinLnBrk="1"/>
                      <a:r>
                        <a:rPr lang="en-US" altLang="ko-KR" sz="1200" b="1" dirty="0" err="1">
                          <a:effectLst/>
                        </a:rPr>
                        <a:t>setEmail</a:t>
                      </a:r>
                      <a:r>
                        <a:rPr lang="en-US" altLang="ko-KR" sz="1200" b="1" dirty="0"/>
                        <a:t>(String email)</a:t>
                      </a:r>
                    </a:p>
                    <a:p>
                      <a:pPr latinLnBrk="1"/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dirty="0" err="1"/>
                        <a:t>getText</a:t>
                      </a:r>
                      <a:r>
                        <a:rPr lang="en-US" altLang="ko-KR" sz="1200" b="1" dirty="0"/>
                        <a:t>()</a:t>
                      </a:r>
                    </a:p>
                    <a:p>
                      <a:pPr latinLnBrk="1"/>
                      <a:r>
                        <a:rPr lang="en-US" altLang="ko-KR" sz="1200" b="1" dirty="0" err="1"/>
                        <a:t>setText</a:t>
                      </a:r>
                      <a:r>
                        <a:rPr lang="en-US" altLang="ko-KR" sz="1200" b="1" dirty="0"/>
                        <a:t>(String text)</a:t>
                      </a:r>
                      <a:endParaRPr lang="en-US" altLang="ko-KR" sz="1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cxnSp>
        <p:nvCxnSpPr>
          <p:cNvPr id="14363" name="직선 화살표 연결선 14362">
            <a:extLst>
              <a:ext uri="{FF2B5EF4-FFF2-40B4-BE49-F238E27FC236}">
                <a16:creationId xmlns:a16="http://schemas.microsoft.com/office/drawing/2014/main" id="{8BCD6A2A-8ACD-4777-AAF9-1F2A3DAD43EE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4457082" y="2823711"/>
            <a:ext cx="0" cy="5577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15ED994-984A-456A-8E42-E51CD5C9836C}"/>
              </a:ext>
            </a:extLst>
          </p:cNvPr>
          <p:cNvSpPr/>
          <p:nvPr/>
        </p:nvSpPr>
        <p:spPr bwMode="auto">
          <a:xfrm>
            <a:off x="384507" y="5388357"/>
            <a:ext cx="2228766" cy="8512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채팅 내용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id,text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DB </a:t>
            </a: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저장을 위한 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Get,Set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클래스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89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LedgerChart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입력된 가계부 정보를 바탕으로 차트를 그린다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</a:t>
            </a:r>
            <a:r>
              <a:rPr lang="ko-KR" altLang="en-US" dirty="0"/>
              <a:t>가계부 데이터 전체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DB</a:t>
            </a:r>
            <a:r>
              <a:rPr lang="ko-KR" altLang="en-US" dirty="0"/>
              <a:t>에서 가져온 가계부를 바탕으로 차트를 그려준다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입력값은</a:t>
            </a:r>
            <a:r>
              <a:rPr lang="ko-KR" altLang="en-US" dirty="0"/>
              <a:t> 월별 </a:t>
            </a:r>
            <a:r>
              <a:rPr lang="ko-KR" altLang="en-US" dirty="0" err="1"/>
              <a:t>지출금액이고</a:t>
            </a:r>
            <a:r>
              <a:rPr lang="ko-KR" altLang="en-US" dirty="0"/>
              <a:t> </a:t>
            </a:r>
            <a:r>
              <a:rPr lang="ko-KR" altLang="en-US" dirty="0" err="1"/>
              <a:t>출력값은</a:t>
            </a:r>
            <a:r>
              <a:rPr lang="ko-KR" altLang="en-US" dirty="0"/>
              <a:t> 원형 차트이다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MPAndroidChart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  <a:endParaRPr lang="en-US" altLang="ko-KR" dirty="0"/>
          </a:p>
          <a:p>
            <a:pPr marL="857678" lvl="3" indent="0"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pPr marL="857678" lvl="3" indent="0">
              <a:buNone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  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pPr marL="400250" lvl="2" indent="0">
              <a:buNone/>
            </a:pPr>
            <a:endParaRPr lang="en-US" altLang="ko-KR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17FAE5C-C4E4-4DB2-9787-F064B5409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574355"/>
              </p:ext>
            </p:extLst>
          </p:nvPr>
        </p:nvGraphicFramePr>
        <p:xfrm>
          <a:off x="1765328" y="4006803"/>
          <a:ext cx="2092807" cy="126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0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251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LedgerChart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9009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effectLst/>
                        </a:rPr>
                        <a:t>PieChart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  <a:r>
                        <a:rPr lang="en-US" altLang="ko-KR" sz="1200" b="1" dirty="0" err="1">
                          <a:effectLst/>
                        </a:rPr>
                        <a:t>pieChart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latinLnBrk="1"/>
                      <a:r>
                        <a:rPr lang="en-US" altLang="ko-KR" sz="1200" dirty="0" err="1"/>
                        <a:t>FirebaseDatabase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200" dirty="0"/>
                        <a:t>;</a:t>
                      </a:r>
                      <a:endParaRPr lang="en-US" altLang="ko-KR" sz="1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1B91D83-4580-4BB5-AA72-2F99F5CE4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30914"/>
              </p:ext>
            </p:extLst>
          </p:nvPr>
        </p:nvGraphicFramePr>
        <p:xfrm>
          <a:off x="4690975" y="4006803"/>
          <a:ext cx="2092807" cy="1435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80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298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OnCreate</a:t>
                      </a:r>
                      <a:r>
                        <a:rPr lang="en-US" altLang="ko-KR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0698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effectLst/>
                        </a:rPr>
                        <a:t>ArrayList</a:t>
                      </a:r>
                      <a:r>
                        <a:rPr lang="en-US" altLang="ko-KR" sz="1200" dirty="0">
                          <a:effectLst/>
                        </a:rPr>
                        <a:t>&lt;</a:t>
                      </a:r>
                      <a:r>
                        <a:rPr lang="en-US" altLang="ko-KR" sz="1200" dirty="0" err="1">
                          <a:effectLst/>
                        </a:rPr>
                        <a:t>PieEntry</a:t>
                      </a:r>
                      <a:r>
                        <a:rPr lang="en-US" altLang="ko-KR" sz="1200" dirty="0">
                          <a:effectLst/>
                        </a:rPr>
                        <a:t>&gt; </a:t>
                      </a:r>
                      <a:r>
                        <a:rPr lang="en-US" altLang="ko-KR" sz="1200" b="1" dirty="0" err="1">
                          <a:effectLst/>
                        </a:rPr>
                        <a:t>yValues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effectLst/>
                        </a:rPr>
                        <a:t>PieDataSet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  <a:r>
                        <a:rPr lang="en-US" altLang="ko-KR" sz="1200" b="1" dirty="0" err="1">
                          <a:effectLst/>
                        </a:rPr>
                        <a:t>dataSet</a:t>
                      </a:r>
                      <a:r>
                        <a:rPr lang="en-US" altLang="ko-KR" sz="1200" dirty="0">
                          <a:effectLst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effectLst/>
                        </a:rPr>
                        <a:t>PieData</a:t>
                      </a:r>
                      <a:r>
                        <a:rPr lang="en-US" altLang="ko-KR" sz="1200" b="1" dirty="0">
                          <a:effectLst/>
                        </a:rPr>
                        <a:t> data </a:t>
                      </a:r>
                      <a:endParaRPr lang="en-US" altLang="ko-KR" sz="1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25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63" y="1071263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LedgerRegFragment</a:t>
            </a:r>
            <a:r>
              <a:rPr lang="en-US" altLang="ko-KR" sz="2400" dirty="0"/>
              <a:t>],   [</a:t>
            </a:r>
            <a:r>
              <a:rPr lang="en-US" altLang="ko-KR" sz="2400" dirty="0" err="1"/>
              <a:t>LedgerViewFragment</a:t>
            </a:r>
            <a:r>
              <a:rPr lang="en-US" altLang="ko-KR" sz="2400" dirty="0"/>
              <a:t>]</a:t>
            </a:r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가계부 날짜 기반 등록</a:t>
            </a:r>
            <a:r>
              <a:rPr lang="en-US" altLang="ko-KR" dirty="0"/>
              <a:t>, </a:t>
            </a:r>
            <a:r>
              <a:rPr lang="ko-KR" altLang="en-US" dirty="0"/>
              <a:t>조회 기능 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r>
              <a:rPr lang="ko-KR" altLang="en-US" dirty="0"/>
              <a:t>다루는 정보 </a:t>
            </a:r>
            <a:r>
              <a:rPr lang="en-US" altLang="ko-KR" dirty="0"/>
              <a:t>: </a:t>
            </a:r>
            <a:r>
              <a:rPr lang="en-US" altLang="ko-KR" dirty="0" err="1"/>
              <a:t>UserID</a:t>
            </a:r>
            <a:r>
              <a:rPr lang="en-US" altLang="ko-KR" dirty="0"/>
              <a:t>, </a:t>
            </a:r>
            <a:r>
              <a:rPr lang="ko-KR" altLang="en-US" dirty="0"/>
              <a:t>사용자 선택 날짜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금액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3144821" lvl="8" indent="0">
              <a:buNone/>
            </a:pPr>
            <a:r>
              <a:rPr lang="en-US" altLang="ko-KR" dirty="0"/>
              <a:t>                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6A6BD3-2BC6-4423-82B8-A0F7D32391FB}"/>
              </a:ext>
            </a:extLst>
          </p:cNvPr>
          <p:cNvSpPr/>
          <p:nvPr/>
        </p:nvSpPr>
        <p:spPr bwMode="auto">
          <a:xfrm>
            <a:off x="1189112" y="4438964"/>
            <a:ext cx="6266349" cy="1350945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사용자가 달력에서 날짜를 선택하고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분류에서 지출 분류를 고르고 </a:t>
            </a:r>
            <a:endParaRPr kumimoji="1" lang="en-US" altLang="ko-KR" sz="1600" dirty="0">
              <a:solidFill>
                <a:schemeClr val="accent4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금액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 내용을 입력 후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저장 버튼을 누르면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Firebase DB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내에</a:t>
            </a:r>
            <a:endParaRPr kumimoji="1" lang="en-US" altLang="ko-KR" sz="1600" dirty="0">
              <a:solidFill>
                <a:schemeClr val="accent4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 년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월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일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지출소비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입력시간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-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분류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금액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내용</a:t>
            </a:r>
            <a:endParaRPr kumimoji="1" lang="en-US" altLang="ko-KR" sz="1600" dirty="0">
              <a:solidFill>
                <a:schemeClr val="accent4">
                  <a:lumMod val="5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노드 형태로 저장된다</a:t>
            </a: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HY견고딕" pitchFamily="18" charset="-127"/>
                <a:ea typeface="HY견고딕" pitchFamily="18" charset="-127"/>
              </a:rPr>
              <a:t>.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DB63D-BBA0-4B7A-8802-1E248BC88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1" y="2441228"/>
            <a:ext cx="3441750" cy="169388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448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77" y="625203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endParaRPr lang="en-US" altLang="ko-KR" sz="2000" dirty="0"/>
          </a:p>
          <a:p>
            <a:pPr marL="400250" lvl="2" indent="0">
              <a:buNone/>
            </a:pPr>
            <a:r>
              <a:rPr lang="ko-KR" altLang="en-US" dirty="0"/>
              <a:t>데이터구조 </a:t>
            </a: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endParaRPr lang="en-US" altLang="ko-KR" dirty="0"/>
          </a:p>
          <a:p>
            <a:pPr marL="400250" lvl="2" indent="0">
              <a:buNone/>
            </a:pPr>
            <a:r>
              <a:rPr lang="en-US" altLang="ko-KR" dirty="0"/>
              <a:t> </a:t>
            </a: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  <a:p>
            <a:pPr marL="3144821" lvl="8" indent="0">
              <a:buNone/>
            </a:pPr>
            <a:r>
              <a:rPr lang="en-US" altLang="ko-KR" dirty="0"/>
              <a:t>                 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3DA0C0D-398B-4F2C-9125-9BED82885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39789"/>
              </p:ext>
            </p:extLst>
          </p:nvPr>
        </p:nvGraphicFramePr>
        <p:xfrm>
          <a:off x="4038556" y="1480817"/>
          <a:ext cx="3081447" cy="231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60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LedgerViewFragment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947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RecyclerView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mRecyclerView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LinearLayoutManager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mLayoutManager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LedgerAdapter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mAdapter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FirebaseDatabase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DatabaseReference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myRef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FirebaseUser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altLang="ko-KR" sz="1200" dirty="0"/>
                        <a:t>;</a:t>
                      </a:r>
                    </a:p>
                    <a:p>
                      <a:pPr algn="l" latinLnBrk="1"/>
                      <a:r>
                        <a:rPr lang="en-US" altLang="ko-KR" sz="1200" dirty="0"/>
                        <a:t>Ledger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ledger</a:t>
                      </a:r>
                      <a:r>
                        <a:rPr lang="en-US" altLang="ko-KR" sz="1200" dirty="0"/>
                        <a:t>[]</a:t>
                      </a:r>
                    </a:p>
                    <a:p>
                      <a:pPr algn="l" latinLnBrk="1"/>
                      <a:r>
                        <a:rPr lang="en-US" altLang="ko-KR" sz="1200" dirty="0" err="1">
                          <a:effectLst/>
                        </a:rPr>
                        <a:t>LedgerContent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ledgerContent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List&lt;Ledger&gt;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mLedger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52F5288-B469-4B67-BA1A-272F699C0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014399"/>
              </p:ext>
            </p:extLst>
          </p:nvPr>
        </p:nvGraphicFramePr>
        <p:xfrm>
          <a:off x="756950" y="4080611"/>
          <a:ext cx="3081447" cy="1187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OnCreateView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Hashtable</a:t>
                      </a:r>
                      <a:r>
                        <a:rPr lang="en-US" altLang="ko-KR" sz="1400" dirty="0"/>
                        <a:t>&lt;String, String&gt; </a:t>
                      </a:r>
                      <a:r>
                        <a:rPr lang="en-US" altLang="ko-KR" sz="1400" b="1" dirty="0"/>
                        <a:t>ledger – (</a:t>
                      </a:r>
                      <a:r>
                        <a:rPr lang="ko-KR" altLang="en-US" sz="1400" b="1" dirty="0"/>
                        <a:t>분류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가격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내용</a:t>
                      </a:r>
                      <a:r>
                        <a:rPr lang="en-US" altLang="ko-KR" sz="1400" b="1" dirty="0"/>
                        <a:t>)</a:t>
                      </a:r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0AA53B-A9C2-4E4F-8FF9-75454A26E0A1}"/>
              </a:ext>
            </a:extLst>
          </p:cNvPr>
          <p:cNvCxnSpPr>
            <a:cxnSpLocks/>
            <a:endCxn id="26" idx="0"/>
          </p:cNvCxnSpPr>
          <p:nvPr/>
        </p:nvCxnSpPr>
        <p:spPr bwMode="auto">
          <a:xfrm>
            <a:off x="2297673" y="3793910"/>
            <a:ext cx="0" cy="28670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DE6DB95-5677-4CE1-A812-269238B3E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138157"/>
              </p:ext>
            </p:extLst>
          </p:nvPr>
        </p:nvGraphicFramePr>
        <p:xfrm>
          <a:off x="4038556" y="4080610"/>
          <a:ext cx="3081447" cy="1187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611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addLedger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DataSnapShot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dss</a:t>
                      </a:r>
                      <a:r>
                        <a:rPr lang="en-US" altLang="ko-KR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57605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Ledger </a:t>
                      </a:r>
                      <a:r>
                        <a:rPr lang="en-US" altLang="ko-KR" sz="1200" dirty="0" err="1"/>
                        <a:t>ledger</a:t>
                      </a: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Return ledger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F1676DE-CFC1-4BC2-8009-F4F09627D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38303"/>
              </p:ext>
            </p:extLst>
          </p:nvPr>
        </p:nvGraphicFramePr>
        <p:xfrm>
          <a:off x="7250687" y="1516243"/>
          <a:ext cx="1610183" cy="292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183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631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Ledger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(Class)</a:t>
                      </a:r>
                      <a:endParaRPr lang="ko-KR" altLang="en-US" sz="1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229168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classfy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paymemo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useItem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endParaRPr lang="en-US" altLang="ko-KR" sz="1200" dirty="0"/>
                    </a:p>
                    <a:p>
                      <a:pPr algn="l" latinLnBrk="1"/>
                      <a:r>
                        <a:rPr lang="en-US" altLang="ko-KR" sz="1200" dirty="0"/>
                        <a:t>Getter,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setter </a:t>
                      </a:r>
                      <a:r>
                        <a:rPr lang="ko-KR" altLang="en-US" sz="1200" dirty="0"/>
                        <a:t>함수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cxnSp>
        <p:nvCxnSpPr>
          <p:cNvPr id="14349" name="직선 화살표 연결선 14348">
            <a:extLst>
              <a:ext uri="{FF2B5EF4-FFF2-40B4-BE49-F238E27FC236}">
                <a16:creationId xmlns:a16="http://schemas.microsoft.com/office/drawing/2014/main" id="{EDBE0893-F3AE-4768-BEB4-A8A816B58C9C}"/>
              </a:ext>
            </a:extLst>
          </p:cNvPr>
          <p:cNvCxnSpPr>
            <a:cxnSpLocks/>
            <a:stCxn id="23" idx="2"/>
            <a:endCxn id="39" idx="0"/>
          </p:cNvCxnSpPr>
          <p:nvPr/>
        </p:nvCxnSpPr>
        <p:spPr bwMode="auto">
          <a:xfrm>
            <a:off x="5579279" y="3793910"/>
            <a:ext cx="0" cy="2867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900A78-A83C-423C-9626-31AEF4494767}"/>
              </a:ext>
            </a:extLst>
          </p:cNvPr>
          <p:cNvSpPr/>
          <p:nvPr/>
        </p:nvSpPr>
        <p:spPr bwMode="auto">
          <a:xfrm>
            <a:off x="1183290" y="5385778"/>
            <a:ext cx="2228766" cy="8512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rPr>
              <a:t>사용자가 입력한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내용을 </a:t>
            </a: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hashtable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형태로 </a:t>
            </a:r>
            <a:r>
              <a:rPr kumimoji="1" lang="en-US" altLang="ko-KR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DB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에 저장</a:t>
            </a:r>
            <a:endParaRPr kumimoji="1" lang="en-US" altLang="ko-KR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6B72B14-2272-430E-89B7-77351708CBA9}"/>
              </a:ext>
            </a:extLst>
          </p:cNvPr>
          <p:cNvSpPr/>
          <p:nvPr/>
        </p:nvSpPr>
        <p:spPr bwMode="auto">
          <a:xfrm>
            <a:off x="4436071" y="5385778"/>
            <a:ext cx="2228766" cy="8512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dirty="0" err="1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addLedger</a:t>
            </a: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함수에서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가계부 정보를 받아와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dirty="0">
                <a:solidFill>
                  <a:schemeClr val="bg2">
                    <a:lumMod val="10000"/>
                  </a:schemeClr>
                </a:solidFill>
                <a:latin typeface="HY견고딕" pitchFamily="18" charset="-127"/>
                <a:ea typeface="HY견고딕" pitchFamily="18" charset="-127"/>
              </a:rPr>
              <a:t>출력</a:t>
            </a:r>
            <a:endParaRPr kumimoji="1" lang="en-US" altLang="ko-KR" sz="1600" dirty="0">
              <a:solidFill>
                <a:schemeClr val="bg2">
                  <a:lumMod val="10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3013F1C-B08E-4721-B87A-D8C343C98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65492"/>
              </p:ext>
            </p:extLst>
          </p:nvPr>
        </p:nvGraphicFramePr>
        <p:xfrm>
          <a:off x="717690" y="1480817"/>
          <a:ext cx="3081447" cy="2313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60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LedgerRegFragment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947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/>
                        <a:t>FirebaseDatabase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DatabaseReference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myRef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 err="1"/>
                        <a:t>FirebaseUser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Context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context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stUseItem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stPrice</a:t>
                      </a:r>
                      <a:r>
                        <a:rPr lang="en-US" altLang="ko-KR" sz="1200" dirty="0"/>
                        <a:t>;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/>
                        <a:t>String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stPaymemo</a:t>
                      </a:r>
                      <a:r>
                        <a:rPr lang="en-US" altLang="ko-KR" sz="1200" dirty="0"/>
                        <a:t>;</a:t>
                      </a:r>
                    </a:p>
                    <a:p>
                      <a:pPr algn="l" latinLnBrk="1"/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stYear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stMonth</a:t>
                      </a:r>
                      <a:br>
                        <a:rPr lang="en-US" altLang="ko-KR" sz="1200" dirty="0"/>
                      </a:br>
                      <a:r>
                        <a:rPr lang="en-US" altLang="ko-KR" sz="1200" dirty="0">
                          <a:effectLst/>
                        </a:rPr>
                        <a:t>String</a:t>
                      </a:r>
                      <a:r>
                        <a:rPr lang="en-US" altLang="ko-KR" sz="1200" dirty="0"/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stDay</a:t>
                      </a:r>
                      <a:r>
                        <a:rPr lang="en-US" altLang="ko-KR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593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PreprocessImage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가져온 이미지를 </a:t>
            </a:r>
            <a:r>
              <a:rPr lang="en-US" altLang="ko-KR" dirty="0"/>
              <a:t>OCR </a:t>
            </a:r>
            <a:r>
              <a:rPr lang="ko-KR" altLang="en-US" dirty="0"/>
              <a:t>처리하기 전에 밝기와 대비를 조절한다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jpg </a:t>
            </a:r>
            <a:r>
              <a:rPr lang="ko-KR" altLang="en-US" dirty="0"/>
              <a:t>이미지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알고리즘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1. </a:t>
            </a:r>
            <a:r>
              <a:rPr lang="ko-KR" altLang="en-US" dirty="0"/>
              <a:t>이미지를 그레이 영상으로 변환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2.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3. </a:t>
            </a:r>
            <a:r>
              <a:rPr lang="ko-KR" altLang="en-US" dirty="0" err="1"/>
              <a:t>임계값</a:t>
            </a:r>
            <a:r>
              <a:rPr lang="ko-KR" altLang="en-US" dirty="0"/>
              <a:t> 처리 및 이진화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4. </a:t>
            </a:r>
            <a:r>
              <a:rPr lang="ko-KR" altLang="en-US" dirty="0"/>
              <a:t>닫힘 연산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5. </a:t>
            </a:r>
            <a:r>
              <a:rPr lang="ko-KR" altLang="en-US" dirty="0"/>
              <a:t>팽창 연산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고려사항</a:t>
            </a:r>
            <a:endParaRPr lang="en-US" altLang="ko-KR" dirty="0"/>
          </a:p>
          <a:p>
            <a:pPr marL="857678" lvl="3" indent="0">
              <a:buNone/>
            </a:pPr>
            <a:r>
              <a:rPr lang="en-US" altLang="ko-KR" dirty="0"/>
              <a:t>		</a:t>
            </a:r>
            <a:r>
              <a:rPr lang="ko-KR" altLang="en-US" dirty="0"/>
              <a:t>모든 이미지에 대하여 원하는 결과가 나와야 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pPr marL="743321" lvl="2" indent="-343071">
              <a:buFont typeface="Wingdings" pitchFamily="2" charset="2"/>
              <a:buChar char="v"/>
            </a:pPr>
            <a:endParaRPr lang="en-US" altLang="ko-KR" dirty="0"/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106174E-CB8B-4AB4-A5BC-E0A48050D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32293"/>
              </p:ext>
            </p:extLst>
          </p:nvPr>
        </p:nvGraphicFramePr>
        <p:xfrm>
          <a:off x="2701679" y="5087208"/>
          <a:ext cx="3081447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imageprocessing</a:t>
                      </a:r>
                      <a:r>
                        <a:rPr lang="en-US" altLang="ko-KR" sz="1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()</a:t>
                      </a:r>
                      <a:endParaRPr lang="ko-KR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 err="1"/>
                        <a:t>img_input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 err="1"/>
                        <a:t>img_output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dirty="0"/>
                        <a:t>Mat </a:t>
                      </a:r>
                      <a:r>
                        <a:rPr lang="en-US" altLang="ko-KR" sz="1400" b="1" dirty="0"/>
                        <a:t>element5</a:t>
                      </a:r>
                      <a:endParaRPr lang="ko-KR" altLang="en-US" sz="1400" b="1" dirty="0"/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025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OCRImage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이미지에서 텍스트 정보를 추출한다</a:t>
            </a:r>
            <a:r>
              <a:rPr lang="en-US" altLang="ko-KR" dirty="0"/>
              <a:t>.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</a:t>
            </a:r>
            <a:r>
              <a:rPr lang="ko-KR" altLang="en-US" dirty="0"/>
              <a:t>비트맵 이미지</a:t>
            </a:r>
            <a:r>
              <a:rPr lang="en-US" altLang="ko-KR" dirty="0"/>
              <a:t>, </a:t>
            </a:r>
            <a:r>
              <a:rPr lang="ko-KR" altLang="en-US" dirty="0"/>
              <a:t>텍스트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알고리즘 </a:t>
            </a:r>
            <a:r>
              <a:rPr lang="en-US" altLang="ko-KR" dirty="0"/>
              <a:t>: Tesseract </a:t>
            </a:r>
            <a:r>
              <a:rPr lang="ko-KR" altLang="en-US" dirty="0"/>
              <a:t>문자인식 라이브러리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02185B-2BEA-464D-AB48-33B46AF99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374988"/>
              </p:ext>
            </p:extLst>
          </p:nvPr>
        </p:nvGraphicFramePr>
        <p:xfrm>
          <a:off x="1323691" y="3873471"/>
          <a:ext cx="308144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copyFiles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()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effectLst/>
                        </a:rPr>
                        <a:t>String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/>
                        <a:t>filepath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0" dirty="0" err="1"/>
                        <a:t>AssetManager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>
                          <a:effectLst/>
                        </a:rPr>
                        <a:t>assetManager</a:t>
                      </a:r>
                      <a:endParaRPr lang="en-US" altLang="ko-KR" sz="1400" b="1" dirty="0">
                        <a:effectLst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effectLst/>
                        </a:rPr>
                        <a:t>InputStream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/>
                        <a:t>instream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effectLst/>
                        </a:rPr>
                        <a:t>OutputStream</a:t>
                      </a: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1" dirty="0" err="1"/>
                        <a:t>outstream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lang="en-US" altLang="ko-KR" sz="1400" b="0" dirty="0"/>
                        <a:t>[] </a:t>
                      </a:r>
                      <a:r>
                        <a:rPr lang="en-US" altLang="ko-KR" sz="1400" b="1" dirty="0"/>
                        <a:t>buffer</a:t>
                      </a:r>
                      <a:endParaRPr lang="ko-KR" altLang="en-US" sz="1400" b="1" dirty="0"/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5C6624-8F39-42C7-8293-6073C64B5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41844"/>
              </p:ext>
            </p:extLst>
          </p:nvPr>
        </p:nvGraphicFramePr>
        <p:xfrm>
          <a:off x="4759645" y="3892029"/>
          <a:ext cx="3081447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processImage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()</a:t>
                      </a:r>
                      <a:endParaRPr lang="en-US" altLang="ko-KR" sz="18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Bitmap 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image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String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OCRresult</a:t>
                      </a:r>
                      <a:endParaRPr lang="en-US" altLang="ko-KR" sz="1400" b="1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String </a:t>
                      </a:r>
                      <a:r>
                        <a:rPr lang="en-US" altLang="ko-KR" sz="1400" b="1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datapath</a:t>
                      </a:r>
                      <a:endParaRPr lang="en-US" altLang="ko-KR" sz="1400" b="1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File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imgFile</a:t>
                      </a:r>
                      <a:endParaRPr lang="en-US" altLang="ko-KR" sz="1400" b="1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TessBaseAPI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mTess</a:t>
                      </a:r>
                      <a:endParaRPr lang="ko-KR" altLang="en-US" sz="1400" b="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l"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043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AC528008-EDC0-4E2B-91AA-260F2C1A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모듈 상세 설계</a:t>
            </a:r>
          </a:p>
        </p:txBody>
      </p:sp>
      <p:sp>
        <p:nvSpPr>
          <p:cNvPr id="14339" name="내용 개체 틀 2">
            <a:extLst>
              <a:ext uri="{FF2B5EF4-FFF2-40B4-BE49-F238E27FC236}">
                <a16:creationId xmlns:a16="http://schemas.microsoft.com/office/drawing/2014/main" id="{1CAC9451-966A-437C-A848-255D4D712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400250" lvl="2" indent="0">
              <a:buNone/>
            </a:pPr>
            <a:r>
              <a:rPr lang="en-US" altLang="ko-KR" sz="2400" dirty="0"/>
              <a:t>[</a:t>
            </a:r>
            <a:r>
              <a:rPr lang="en-US" altLang="ko-KR" sz="2400" dirty="0" err="1"/>
              <a:t>LedgerPut</a:t>
            </a:r>
            <a:r>
              <a:rPr lang="en-US" altLang="ko-KR" sz="2400" dirty="0"/>
              <a:t>]</a:t>
            </a: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기능 </a:t>
            </a:r>
            <a:r>
              <a:rPr lang="en-US" altLang="ko-KR" dirty="0"/>
              <a:t>– </a:t>
            </a:r>
            <a:r>
              <a:rPr lang="ko-KR" altLang="en-US" dirty="0"/>
              <a:t>가계부데이터를 엑셀형식으로 내보내고 불러온다 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다루는 정보 </a:t>
            </a:r>
            <a:r>
              <a:rPr lang="en-US" altLang="ko-KR" dirty="0"/>
              <a:t>– </a:t>
            </a:r>
            <a:r>
              <a:rPr lang="ko-KR" altLang="en-US" dirty="0"/>
              <a:t>가계부 데이터</a:t>
            </a:r>
            <a:r>
              <a:rPr lang="en-US" altLang="ko-KR" dirty="0"/>
              <a:t>, </a:t>
            </a:r>
            <a:r>
              <a:rPr lang="ko-KR" altLang="en-US" dirty="0" err="1"/>
              <a:t>액셀</a:t>
            </a:r>
            <a:r>
              <a:rPr lang="ko-KR" altLang="en-US" dirty="0"/>
              <a:t> 파일</a:t>
            </a:r>
            <a:endParaRPr lang="en-US" altLang="ko-KR" dirty="0"/>
          </a:p>
          <a:p>
            <a:pPr marL="1200578" lvl="3" indent="-34290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pPr marL="1200578" lvl="3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데이터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구조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49E2AF7B-367E-4637-AA19-5CBDFD3119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7761AD3C-1B15-4EE3-A70B-676840385397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402185B-2BEA-464D-AB48-33B46AF99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132275"/>
              </p:ext>
            </p:extLst>
          </p:nvPr>
        </p:nvGraphicFramePr>
        <p:xfrm>
          <a:off x="1323691" y="3873471"/>
          <a:ext cx="3081447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1447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296818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saveExcelFile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126147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err="1"/>
                        <a:t>boolean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/>
                        <a:t>success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Cell </a:t>
                      </a:r>
                      <a:r>
                        <a:rPr lang="en-US" altLang="ko-KR" sz="1400" b="1" dirty="0"/>
                        <a:t>c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CellStyle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cs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/>
                        <a:t>Sheet </a:t>
                      </a:r>
                      <a:r>
                        <a:rPr lang="en-US" altLang="ko-KR" sz="1400" b="1" dirty="0"/>
                        <a:t>sheet1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File </a:t>
                      </a:r>
                      <a:r>
                        <a:rPr lang="en-US" altLang="ko-KR" sz="1400" b="1" dirty="0" err="1"/>
                        <a:t>file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 err="1"/>
                        <a:t>FileOutputStream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os</a:t>
                      </a:r>
                      <a:r>
                        <a:rPr lang="en-US" altLang="ko-KR" sz="140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5C6624-8F39-42C7-8293-6073C64B5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267773"/>
              </p:ext>
            </p:extLst>
          </p:nvPr>
        </p:nvGraphicFramePr>
        <p:xfrm>
          <a:off x="4759645" y="3892029"/>
          <a:ext cx="356014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0140">
                  <a:extLst>
                    <a:ext uri="{9D8B030D-6E8A-4147-A177-3AD203B41FA5}">
                      <a16:colId xmlns:a16="http://schemas.microsoft.com/office/drawing/2014/main" val="497590949"/>
                    </a:ext>
                  </a:extLst>
                </a:gridCol>
              </a:tblGrid>
              <a:tr h="303160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loadExcelFile</a:t>
                      </a:r>
                      <a:r>
                        <a:rPr lang="en-US" altLang="ko-KR" sz="180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55487"/>
                  </a:ext>
                </a:extLst>
              </a:tr>
              <a:tr h="821649">
                <a:tc>
                  <a:txBody>
                    <a:bodyPr/>
                    <a:lstStyle/>
                    <a:p>
                      <a:pPr marL="0" marR="0" lvl="0" indent="0" algn="l" defTabSz="9148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File </a:t>
                      </a:r>
                      <a:r>
                        <a:rPr lang="en-US" altLang="ko-KR" sz="1400" b="1" dirty="0" err="1"/>
                        <a:t>file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 err="1"/>
                        <a:t>POIFSFileSystem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myFileSystem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 err="1"/>
                        <a:t>HSSFWorkbook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myWorkBook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 err="1"/>
                        <a:t>HSSFSheet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mySheet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algn="l" latinLnBrk="1"/>
                      <a:r>
                        <a:rPr lang="en-US" altLang="ko-KR" sz="1400" dirty="0"/>
                        <a:t>Iterator </a:t>
                      </a:r>
                      <a:r>
                        <a:rPr lang="en-US" altLang="ko-KR" sz="1400" b="1" i="0" dirty="0" err="1"/>
                        <a:t>rowIter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algn="l" latinLnBrk="1"/>
                      <a:r>
                        <a:rPr lang="en-US" altLang="ko-KR" sz="1400" dirty="0" err="1"/>
                        <a:t>HSSFRow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myRow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/>
                        <a:t>Iterator </a:t>
                      </a:r>
                      <a:r>
                        <a:rPr lang="en-US" altLang="ko-KR" sz="1400" b="1" dirty="0" err="1"/>
                        <a:t>cellIter</a:t>
                      </a:r>
                      <a:endParaRPr lang="en-US" altLang="ko-KR" sz="1400" b="1" dirty="0"/>
                    </a:p>
                    <a:p>
                      <a:pPr algn="l" latinLnBrk="1"/>
                      <a:r>
                        <a:rPr lang="en-US" altLang="ko-KR" sz="1400" dirty="0" err="1"/>
                        <a:t>HSSFCell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b="1" dirty="0" err="1"/>
                        <a:t>myCell</a:t>
                      </a:r>
                      <a:r>
                        <a:rPr lang="en-US" altLang="ko-KR" sz="1400" dirty="0"/>
                        <a:t> </a:t>
                      </a:r>
                      <a:endParaRPr lang="en-US" altLang="ko-KR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40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3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개발 환경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27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7E4D00-7674-4AA9-8508-D681138AD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005539"/>
              </p:ext>
            </p:extLst>
          </p:nvPr>
        </p:nvGraphicFramePr>
        <p:xfrm>
          <a:off x="973031" y="1413830"/>
          <a:ext cx="7274728" cy="3961485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232837">
                  <a:extLst>
                    <a:ext uri="{9D8B030D-6E8A-4147-A177-3AD203B41FA5}">
                      <a16:colId xmlns:a16="http://schemas.microsoft.com/office/drawing/2014/main" val="3440663286"/>
                    </a:ext>
                  </a:extLst>
                </a:gridCol>
                <a:gridCol w="2592972">
                  <a:extLst>
                    <a:ext uri="{9D8B030D-6E8A-4147-A177-3AD203B41FA5}">
                      <a16:colId xmlns:a16="http://schemas.microsoft.com/office/drawing/2014/main" val="2151791741"/>
                    </a:ext>
                  </a:extLst>
                </a:gridCol>
                <a:gridCol w="2448919">
                  <a:extLst>
                    <a:ext uri="{9D8B030D-6E8A-4147-A177-3AD203B41FA5}">
                      <a16:colId xmlns:a16="http://schemas.microsoft.com/office/drawing/2014/main" val="1773689424"/>
                    </a:ext>
                  </a:extLst>
                </a:gridCol>
              </a:tblGrid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개발환경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클라이언트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94413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Google Cloud server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927474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JAVA,C++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6575806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 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Android Studio 3.0.1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Visual Studio 2017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4310684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Firebase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9347380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개발 방법</a:t>
            </a:r>
          </a:p>
        </p:txBody>
      </p:sp>
      <p:sp>
        <p:nvSpPr>
          <p:cNvPr id="12291" name="내용 개체 틀 2"/>
          <p:cNvSpPr>
            <a:spLocks noGrp="1"/>
          </p:cNvSpPr>
          <p:nvPr>
            <p:ph sz="half" idx="1"/>
          </p:nvPr>
        </p:nvSpPr>
        <p:spPr>
          <a:xfrm>
            <a:off x="500282" y="895762"/>
            <a:ext cx="8233332" cy="5252240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목표 시스템 개발을 위한 구체적 개발 방법 및 전략 </a:t>
            </a:r>
            <a:endParaRPr lang="en-US" alt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sz="1800" b="1" i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Application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</a:t>
            </a: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영상처리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OpenCV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에서 제공하는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함수 사용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457200" lvl="1" indent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 ( </a:t>
            </a:r>
            <a:r>
              <a:rPr lang="ko-KR" altLang="en-US" sz="160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워핑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히스토그램 스트레칭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덧셈 뺄셈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팽창 연산 등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)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- Tesseract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라이브러리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(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기존에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학습된 영어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한글 언어 데이터 사용</a:t>
            </a:r>
            <a:r>
              <a:rPr lang="en-US" altLang="ko-KR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)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어플리케이션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클라이언트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안드로이드 스튜디오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3.0.1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사용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제작</a:t>
            </a: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endParaRPr lang="en-US" alt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endParaRPr lang="ko-KR" sz="16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AutoNum type="arabicPeriod"/>
              <a:defRPr lang="ko-KR" altLang="en-US"/>
            </a:pPr>
            <a:r>
              <a:rPr 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Server 및 DB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: Server 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구축 및 </a:t>
            </a:r>
            <a:r>
              <a:rPr lang="en-US" altLang="ko-KR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Database </a:t>
            </a:r>
            <a:r>
              <a:rPr lang="ko-KR" altLang="en-US" sz="18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연동</a:t>
            </a:r>
            <a:endParaRPr lang="ko-KR" sz="18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Arial"/>
              <a:buChar char="•"/>
              <a:defRPr lang="ko-KR" altLang="en-US"/>
            </a:pP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데이터베이스 </a:t>
            </a:r>
            <a:r>
              <a:rPr lang="ko-KR" altLang="en-US" sz="16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및 서버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– </a:t>
            </a:r>
            <a:r>
              <a:rPr lang="ko-KR" altLang="en-US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구글 </a:t>
            </a:r>
            <a:r>
              <a:rPr lang="en-US" altLang="ko-KR" sz="16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Firebase Realtime DB, Storage</a:t>
            </a:r>
            <a:endParaRPr lang="en-US" altLang="ko-KR" sz="16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ko-KR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28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A01563A2-B539-41DA-9AD3-7B846AB3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데모 환경 설계</a:t>
            </a:r>
          </a:p>
        </p:txBody>
      </p:sp>
      <p:sp>
        <p:nvSpPr>
          <p:cNvPr id="16387" name="내용 개체 틀 2">
            <a:extLst>
              <a:ext uri="{FF2B5EF4-FFF2-40B4-BE49-F238E27FC236}">
                <a16:creationId xmlns:a16="http://schemas.microsoft.com/office/drawing/2014/main" id="{2CAA92A1-2CE1-46D5-B7C6-9E9E58169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59" y="1429411"/>
            <a:ext cx="8233410" cy="4718647"/>
          </a:xfrm>
        </p:spPr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API 15 </a:t>
            </a:r>
            <a:r>
              <a:rPr lang="ko-KR" altLang="en-US" dirty="0"/>
              <a:t>버전이상의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안드로이드 기종 휴대폰 </a:t>
            </a:r>
            <a:r>
              <a:rPr lang="en-US" altLang="ko-KR" dirty="0"/>
              <a:t>2</a:t>
            </a:r>
            <a:r>
              <a:rPr lang="ko-KR" altLang="en-US" dirty="0"/>
              <a:t>대에 어플리케이션 설치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영수증 촬영 및 가계부 등록 </a:t>
            </a:r>
            <a:r>
              <a:rPr lang="en-US" altLang="ko-KR" dirty="0"/>
              <a:t>,</a:t>
            </a:r>
            <a:r>
              <a:rPr lang="ko-KR" altLang="en-US" dirty="0"/>
              <a:t>조회 </a:t>
            </a:r>
            <a:r>
              <a:rPr lang="en-US" altLang="ko-KR" dirty="0"/>
              <a:t>, </a:t>
            </a:r>
            <a:r>
              <a:rPr lang="ko-KR" altLang="en-US" dirty="0"/>
              <a:t>채팅 기능 시연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6388" name="슬라이드 번호 개체 틀 3">
            <a:extLst>
              <a:ext uri="{FF2B5EF4-FFF2-40B4-BE49-F238E27FC236}">
                <a16:creationId xmlns:a16="http://schemas.microsoft.com/office/drawing/2014/main" id="{EE96237D-FB2A-45D0-8895-1ACC0CFC5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3321" indent="-285893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2pPr>
            <a:lvl3pPr marL="1143572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3pPr>
            <a:lvl4pPr marL="1601000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4pPr>
            <a:lvl5pPr marL="2058429" indent="-228714" eaLnBrk="0" hangingPunct="0"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5pPr>
            <a:lvl6pPr marL="2515857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6pPr>
            <a:lvl7pPr marL="2973286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7pPr>
            <a:lvl8pPr marL="3430715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8pPr>
            <a:lvl9pPr marL="3888143" indent="-228714" algn="ctr" eaLnBrk="0" fontAlgn="base" hangingPunct="0">
              <a:spcBef>
                <a:spcPct val="0"/>
              </a:spcBef>
              <a:spcAft>
                <a:spcPct val="0"/>
              </a:spcAft>
              <a:defRPr kumimoji="1" sz="1601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9pPr>
          </a:lstStyle>
          <a:p>
            <a:pPr defTabSz="914857" eaLnBrk="1" fontAlgn="base" hangingPunct="1">
              <a:spcBef>
                <a:spcPct val="0"/>
              </a:spcBef>
              <a:spcAft>
                <a:spcPct val="0"/>
              </a:spcAft>
            </a:pPr>
            <a:fld id="{093B2A8A-A88E-4329-897A-F9E02425FFF9}" type="slidenum">
              <a:rPr kumimoji="0" lang="ko-KR" altLang="en-US" sz="1401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pPr defTabSz="914857" eaLnBrk="1" fontAlgn="base" hangingPunct="1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kumimoji="0" lang="en-US" altLang="ko-KR" sz="1401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535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개요</a:t>
            </a:r>
          </a:p>
        </p:txBody>
      </p:sp>
      <p:sp>
        <p:nvSpPr>
          <p:cNvPr id="6147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지난 발표에서의 지적 사항</a:t>
            </a: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endParaRPr lang="ko-KR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지적 사항에 대한 답변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4923" y="382748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키워드 분석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30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D1F3AC-0B11-45E9-B4BB-CD1A7D6E3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6" y="1197750"/>
            <a:ext cx="2328424" cy="5064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7C77136-9BE8-45C6-8705-20D1DDCB89D6}"/>
              </a:ext>
            </a:extLst>
          </p:cNvPr>
          <p:cNvSpPr/>
          <p:nvPr/>
        </p:nvSpPr>
        <p:spPr>
          <a:xfrm>
            <a:off x="684923" y="1269777"/>
            <a:ext cx="576216" cy="21608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E4FF89B-97D8-4DCF-A016-E0D1C5BFFB5D}"/>
              </a:ext>
            </a:extLst>
          </p:cNvPr>
          <p:cNvSpPr/>
          <p:nvPr/>
        </p:nvSpPr>
        <p:spPr>
          <a:xfrm>
            <a:off x="612895" y="2350182"/>
            <a:ext cx="1224459" cy="21608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2B3047-0CAB-4C74-8550-8C81867AC9E7}"/>
              </a:ext>
            </a:extLst>
          </p:cNvPr>
          <p:cNvSpPr/>
          <p:nvPr/>
        </p:nvSpPr>
        <p:spPr>
          <a:xfrm>
            <a:off x="612895" y="3769042"/>
            <a:ext cx="581114" cy="48570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69F5EAD-CCE8-4242-881F-0780365BD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835318"/>
              </p:ext>
            </p:extLst>
          </p:nvPr>
        </p:nvGraphicFramePr>
        <p:xfrm>
          <a:off x="3340628" y="1197750"/>
          <a:ext cx="5195239" cy="2950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2834">
                  <a:extLst>
                    <a:ext uri="{9D8B030D-6E8A-4147-A177-3AD203B41FA5}">
                      <a16:colId xmlns:a16="http://schemas.microsoft.com/office/drawing/2014/main" val="3970487787"/>
                    </a:ext>
                  </a:extLst>
                </a:gridCol>
                <a:gridCol w="3992405">
                  <a:extLst>
                    <a:ext uri="{9D8B030D-6E8A-4147-A177-3AD203B41FA5}">
                      <a16:colId xmlns:a16="http://schemas.microsoft.com/office/drawing/2014/main" val="1840883621"/>
                    </a:ext>
                  </a:extLst>
                </a:gridCol>
              </a:tblGrid>
              <a:tr h="496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767648"/>
                  </a:ext>
                </a:extLst>
              </a:tr>
              <a:tr h="727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상호 명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공공 빅데이터 센터에서 제공하는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사업장 정보조회서비스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API</a:t>
                      </a:r>
                      <a:r>
                        <a:rPr lang="ko-KR" altLang="en-US" sz="16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대조 후 기입</a:t>
                      </a:r>
                      <a:endParaRPr lang="en-US" altLang="ko-KR" sz="16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92842487"/>
                  </a:ext>
                </a:extLst>
              </a:tr>
              <a:tr h="79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/ (</a:t>
                      </a:r>
                      <a:r>
                        <a:rPr lang="ko-KR" altLang="en-US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슬래쉬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혹은 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– (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하이픈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날짜 구분 문자를 찾아 분석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기입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4407618"/>
                  </a:ext>
                </a:extLst>
              </a:tr>
              <a:tr h="933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금액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합계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현금 등의 키워드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다음에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오는 숫자를 이용하여</a:t>
                      </a:r>
                      <a:endParaRPr lang="en-US" altLang="ko-KR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금액을 인식한다</a:t>
                      </a:r>
                      <a:r>
                        <a:rPr lang="en-US" altLang="ko-KR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81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8003603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A1E9E89D-F88A-41A9-88AB-3ED4FE6AE38B}"/>
              </a:ext>
            </a:extLst>
          </p:cNvPr>
          <p:cNvSpPr/>
          <p:nvPr/>
        </p:nvSpPr>
        <p:spPr>
          <a:xfrm>
            <a:off x="2197490" y="3769041"/>
            <a:ext cx="581114" cy="48570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9317FF-1154-4B54-8858-D7E4CC8DF930}"/>
              </a:ext>
            </a:extLst>
          </p:cNvPr>
          <p:cNvSpPr txBox="1"/>
          <p:nvPr/>
        </p:nvSpPr>
        <p:spPr>
          <a:xfrm>
            <a:off x="5006543" y="4715954"/>
            <a:ext cx="3793581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분석한 내용이 영수증과 다를 경우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사용자가 직접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내용을 수정할 수 있도록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입력폼을 만든다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7D043D-762B-4D47-B59C-41399FC09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895" y="4399134"/>
            <a:ext cx="1615999" cy="1833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773053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업무 분담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31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78C1FA1-0209-418D-884C-D6F0A4684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08358"/>
              </p:ext>
            </p:extLst>
          </p:nvPr>
        </p:nvGraphicFramePr>
        <p:xfrm>
          <a:off x="500281" y="1341804"/>
          <a:ext cx="7819503" cy="4321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408">
                  <a:extLst>
                    <a:ext uri="{9D8B030D-6E8A-4147-A177-3AD203B41FA5}">
                      <a16:colId xmlns:a16="http://schemas.microsoft.com/office/drawing/2014/main" val="1354007249"/>
                    </a:ext>
                  </a:extLst>
                </a:gridCol>
                <a:gridCol w="2040788">
                  <a:extLst>
                    <a:ext uri="{9D8B030D-6E8A-4147-A177-3AD203B41FA5}">
                      <a16:colId xmlns:a16="http://schemas.microsoft.com/office/drawing/2014/main" val="1601887347"/>
                    </a:ext>
                  </a:extLst>
                </a:gridCol>
                <a:gridCol w="2129518">
                  <a:extLst>
                    <a:ext uri="{9D8B030D-6E8A-4147-A177-3AD203B41FA5}">
                      <a16:colId xmlns:a16="http://schemas.microsoft.com/office/drawing/2014/main" val="1547033888"/>
                    </a:ext>
                  </a:extLst>
                </a:gridCol>
                <a:gridCol w="2090789">
                  <a:extLst>
                    <a:ext uri="{9D8B030D-6E8A-4147-A177-3AD203B41FA5}">
                      <a16:colId xmlns:a16="http://schemas.microsoft.com/office/drawing/2014/main" val="3597992630"/>
                    </a:ext>
                  </a:extLst>
                </a:gridCol>
              </a:tblGrid>
              <a:tr h="471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팀원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채성은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정기석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이정열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08244"/>
                  </a:ext>
                </a:extLst>
              </a:tr>
              <a:tr h="9428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자료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수집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영상처리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(OpenCV, Tesseract) 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안드로이드 개발 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817758"/>
                  </a:ext>
                </a:extLst>
              </a:tr>
              <a:tr h="1027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Tesseract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라이브러리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사용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를 이용한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영수증 보정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가계부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데이터베이스 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009476"/>
                  </a:ext>
                </a:extLst>
              </a:tr>
              <a:tr h="10276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구현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OCR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 구현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Firebase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 연동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사진 보정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전송 구현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01885"/>
                  </a:ext>
                </a:extLst>
              </a:tr>
              <a:tr h="852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어플리케이션 및 서버 연동 테스트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프로그램 통합 테스트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63169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수행일정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32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37C18AB-6203-44A2-B572-9A00F2230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7942"/>
              </p:ext>
            </p:extLst>
          </p:nvPr>
        </p:nvGraphicFramePr>
        <p:xfrm>
          <a:off x="541936" y="1485858"/>
          <a:ext cx="8064889" cy="396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143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960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추진사항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12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자료조사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200" dirty="0"/>
                        <a:t>영상처리 </a:t>
                      </a:r>
                      <a:r>
                        <a:rPr lang="en-US" altLang="ko-KR" sz="1200" dirty="0"/>
                        <a:t>, OCR </a:t>
                      </a:r>
                      <a:r>
                        <a:rPr lang="ko-KR" altLang="en-US" sz="1200" dirty="0"/>
                        <a:t>관련 자료조사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설 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시스템</a:t>
                      </a:r>
                      <a:r>
                        <a:rPr lang="ko-KR" altLang="en-US" sz="1200" baseline="0" dirty="0"/>
                        <a:t> 구조 상세 설계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정의한 설계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프로토타입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유지보수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/>
                        <a:t>문제점  수정 및 피드백 보완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시제품 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발표 및 논문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FE618E-15A2-454D-AC7F-25B85A39560E}"/>
              </a:ext>
            </a:extLst>
          </p:cNvPr>
          <p:cNvSpPr/>
          <p:nvPr/>
        </p:nvSpPr>
        <p:spPr>
          <a:xfrm>
            <a:off x="4142219" y="2062074"/>
            <a:ext cx="64824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CFA2A01-A028-4F20-812A-3644C162A46D}"/>
              </a:ext>
            </a:extLst>
          </p:cNvPr>
          <p:cNvSpPr/>
          <p:nvPr/>
        </p:nvSpPr>
        <p:spPr>
          <a:xfrm>
            <a:off x="4574380" y="2551792"/>
            <a:ext cx="64824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25D9BDF-F28A-4E4D-9B10-EC82C4A75D7C}"/>
              </a:ext>
            </a:extLst>
          </p:cNvPr>
          <p:cNvSpPr/>
          <p:nvPr/>
        </p:nvSpPr>
        <p:spPr>
          <a:xfrm>
            <a:off x="5114726" y="3041510"/>
            <a:ext cx="468033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930392D-EDAD-41BA-9861-207083F45A65}"/>
              </a:ext>
            </a:extLst>
          </p:cNvPr>
          <p:cNvSpPr/>
          <p:nvPr/>
        </p:nvSpPr>
        <p:spPr>
          <a:xfrm>
            <a:off x="5114726" y="3553479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4A61868-8D43-40ED-93A5-5AABC36041B1}"/>
              </a:ext>
            </a:extLst>
          </p:cNvPr>
          <p:cNvSpPr/>
          <p:nvPr/>
        </p:nvSpPr>
        <p:spPr>
          <a:xfrm>
            <a:off x="5869963" y="4033095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B2E9998-41A5-4CC9-B80F-4E3C8152C1E1}"/>
              </a:ext>
            </a:extLst>
          </p:cNvPr>
          <p:cNvSpPr/>
          <p:nvPr/>
        </p:nvSpPr>
        <p:spPr>
          <a:xfrm>
            <a:off x="6321556" y="4573873"/>
            <a:ext cx="903186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B1C1B65-0CE0-415D-A192-923A7771B393}"/>
              </a:ext>
            </a:extLst>
          </p:cNvPr>
          <p:cNvSpPr/>
          <p:nvPr/>
        </p:nvSpPr>
        <p:spPr>
          <a:xfrm>
            <a:off x="7092230" y="5032673"/>
            <a:ext cx="1299582" cy="288108"/>
          </a:xfrm>
          <a:prstGeom prst="rightArrow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GitHub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sz="half" idx="1"/>
          </p:nvPr>
        </p:nvSpPr>
        <p:spPr>
          <a:xfrm>
            <a:off x="500282" y="1126026"/>
            <a:ext cx="8233332" cy="5021976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en-US" altLang="ko-KR" b="1" dirty="0">
                <a:solidFill>
                  <a:srgbClr val="0000FF">
                    <a:alpha val="100000"/>
                  </a:srgbClr>
                </a:solidFill>
                <a:latin typeface="맑은 고딕"/>
                <a:ea typeface="맑은 고딕"/>
                <a:sym typeface="Wingdings"/>
                <a:hlinkClick r:id="rId2"/>
              </a:rPr>
              <a:t>https://github.com/psycjo8/graduation</a:t>
            </a:r>
            <a:endParaRPr lang="en-US" altLang="ko-KR" b="1" dirty="0">
              <a:solidFill>
                <a:srgbClr val="0000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endParaRPr lang="en-US" altLang="ko-KR" sz="2400" b="1" i="0" dirty="0">
              <a:solidFill>
                <a:srgbClr val="0000FF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altLang="en-US" sz="2400" b="1" dirty="0">
                <a:latin typeface="맑은 고딕"/>
                <a:ea typeface="맑은 고딕"/>
                <a:sym typeface="Wingdings"/>
              </a:rPr>
              <a:t>아이디</a:t>
            </a:r>
            <a:endParaRPr lang="en-US" altLang="ko-KR" sz="2400" b="1" i="0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1600" b="1" dirty="0">
                <a:latin typeface="맑은 고딕"/>
                <a:ea typeface="맑은 고딕"/>
                <a:sym typeface="Wingdings"/>
              </a:rPr>
              <a:t>     </a:t>
            </a:r>
            <a:r>
              <a:rPr lang="ko-KR" altLang="en-US" sz="1600" b="1" i="0" dirty="0">
                <a:latin typeface="맑은 고딕"/>
                <a:ea typeface="맑은 고딕"/>
                <a:sym typeface="Wingdings"/>
              </a:rPr>
              <a:t>채성은 </a:t>
            </a:r>
            <a:r>
              <a:rPr lang="en-US" altLang="ko-KR" sz="1600" b="1" dirty="0">
                <a:latin typeface="맑은 고딕"/>
                <a:ea typeface="맑은 고딕"/>
                <a:sym typeface="Wingdings"/>
              </a:rPr>
              <a:t>psycjo8</a:t>
            </a:r>
            <a:endParaRPr lang="en-US" altLang="ko-KR" sz="1600" b="1" i="0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600" b="1" dirty="0">
                <a:latin typeface="맑은 고딕"/>
                <a:ea typeface="맑은 고딕"/>
                <a:sym typeface="Wingdings"/>
              </a:rPr>
              <a:t>     정기석 </a:t>
            </a:r>
            <a:r>
              <a:rPr lang="en-US" altLang="ko-KR" sz="1600" b="1" dirty="0" err="1">
                <a:latin typeface="맑은 고딕"/>
                <a:ea typeface="맑은 고딕"/>
                <a:sym typeface="Wingdings"/>
              </a:rPr>
              <a:t>uiopuipo</a:t>
            </a:r>
            <a:endParaRPr lang="en-US" altLang="ko-KR" sz="1600" b="1" dirty="0">
              <a:latin typeface="맑은 고딕"/>
              <a:ea typeface="맑은 고딕"/>
              <a:sym typeface="Wingdings"/>
            </a:endParaRPr>
          </a:p>
          <a:p>
            <a:pPr marL="0" lvl="0" indent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ko-KR" altLang="en-US" sz="1600" b="1" i="0" dirty="0">
                <a:latin typeface="맑은 고딕"/>
                <a:ea typeface="맑은 고딕"/>
                <a:sym typeface="Wingdings"/>
              </a:rPr>
              <a:t>     이정열 </a:t>
            </a:r>
            <a:r>
              <a:rPr lang="en-US" altLang="ko-KR" sz="1600" b="1" i="0" dirty="0">
                <a:latin typeface="맑은 고딕"/>
                <a:ea typeface="맑은 고딕"/>
                <a:sym typeface="Wingdings"/>
              </a:rPr>
              <a:t>leedors527</a:t>
            </a:r>
            <a:endParaRPr lang="ko-KR" sz="1600" b="1" i="0" dirty="0"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33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9971F4-A921-4B19-9F09-8CAF01EB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28" y="3637014"/>
            <a:ext cx="5255028" cy="24671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필요기술 및 참고 문헌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34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A23370-FDCB-4209-8DF2-F6FBF2A11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30724"/>
              </p:ext>
            </p:extLst>
          </p:nvPr>
        </p:nvGraphicFramePr>
        <p:xfrm>
          <a:off x="705594" y="1629912"/>
          <a:ext cx="7681002" cy="3776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501">
                  <a:extLst>
                    <a:ext uri="{9D8B030D-6E8A-4147-A177-3AD203B41FA5}">
                      <a16:colId xmlns:a16="http://schemas.microsoft.com/office/drawing/2014/main" val="2438472124"/>
                    </a:ext>
                  </a:extLst>
                </a:gridCol>
                <a:gridCol w="3840501">
                  <a:extLst>
                    <a:ext uri="{9D8B030D-6E8A-4147-A177-3AD203B41FA5}">
                      <a16:colId xmlns:a16="http://schemas.microsoft.com/office/drawing/2014/main" val="1290324836"/>
                    </a:ext>
                  </a:extLst>
                </a:gridCol>
              </a:tblGrid>
              <a:tr h="382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필요 기술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9193"/>
                  </a:ext>
                </a:extLst>
              </a:tr>
              <a:tr h="1243473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광학문자인식 </a:t>
                      </a:r>
                      <a:r>
                        <a:rPr lang="en-US" altLang="ko-KR" dirty="0"/>
                        <a:t>- OCR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Optical character recognition)</a:t>
                      </a:r>
                      <a:endParaRPr lang="ko-KR" altLang="en-US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광학 문자 인식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(Optical character recognition; </a:t>
                      </a:r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OCR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사람이 쓰거나 기계로 인쇄한 문자의 영상을 이미지 스캐너로 획득하여 기계가 읽을 수 있는 문자로 변환하는 것이다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68417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영상처리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처리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넓게는 입출력이 영상인 모든 형태의 정보 처리를 가리키며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사진이나 동영상을 처리하는 것이 대표적인 예이다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34985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안드로이드 프로그래밍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(Android)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는 리눅스 커널을 기반으로 구글에서 제작한 스마트폰과 같은 플랫폼의 모바일 운영 체제와 미들웨어 및 중요 애플리케이션이 포함된 소프트웨어 집합이다</a:t>
                      </a:r>
                      <a:endParaRPr lang="en-US" altLang="ko-KR" sz="1200" b="0" i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258544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dirty="0"/>
                        <a:t>네트워크 통신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 프로그래밍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이란</a:t>
                      </a:r>
                      <a:r>
                        <a:rPr lang="ko-KR" altLang="en-US" sz="12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네트워크로 연결되어 있는 서로 다른 두 컴퓨터가 데이터를 주 고 받을 수 있도록 하는 것이다</a:t>
                      </a:r>
                      <a:endParaRPr lang="en-US" altLang="ko-KR" sz="1200" b="0" i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665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D9B908-1361-46AD-8CA7-04D17C28AF0D}"/>
              </a:ext>
            </a:extLst>
          </p:cNvPr>
          <p:cNvSpPr txBox="1"/>
          <p:nvPr/>
        </p:nvSpPr>
        <p:spPr>
          <a:xfrm flipH="1">
            <a:off x="901004" y="1046212"/>
            <a:ext cx="16829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(1) </a:t>
            </a:r>
            <a:r>
              <a:rPr lang="ko-KR" altLang="en-US" dirty="0"/>
              <a:t>필요 기술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chemeClr val="tx1">
                    <a:lumMod val="50000"/>
                  </a:schemeClr>
                </a:solidFill>
                <a:latin typeface="HY견고딕"/>
                <a:ea typeface="HY견고딕"/>
                <a:sym typeface="Wingdings"/>
              </a:rPr>
              <a:t>필요기술 및 참고 문헌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35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D9B908-1361-46AD-8CA7-04D17C28AF0D}"/>
              </a:ext>
            </a:extLst>
          </p:cNvPr>
          <p:cNvSpPr txBox="1"/>
          <p:nvPr/>
        </p:nvSpPr>
        <p:spPr>
          <a:xfrm flipH="1">
            <a:off x="901004" y="1046212"/>
            <a:ext cx="16829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(2) </a:t>
            </a:r>
            <a:r>
              <a:rPr lang="ko-KR" altLang="en-US" dirty="0"/>
              <a:t>참고 문헌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BE1C343-6533-4070-98DF-452248EB7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67262"/>
              </p:ext>
            </p:extLst>
          </p:nvPr>
        </p:nvGraphicFramePr>
        <p:xfrm>
          <a:off x="705594" y="1629912"/>
          <a:ext cx="7681002" cy="3616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501">
                  <a:extLst>
                    <a:ext uri="{9D8B030D-6E8A-4147-A177-3AD203B41FA5}">
                      <a16:colId xmlns:a16="http://schemas.microsoft.com/office/drawing/2014/main" val="2438472124"/>
                    </a:ext>
                  </a:extLst>
                </a:gridCol>
                <a:gridCol w="3840501">
                  <a:extLst>
                    <a:ext uri="{9D8B030D-6E8A-4147-A177-3AD203B41FA5}">
                      <a16:colId xmlns:a16="http://schemas.microsoft.com/office/drawing/2014/main" val="1290324836"/>
                    </a:ext>
                  </a:extLst>
                </a:gridCol>
              </a:tblGrid>
              <a:tr h="3826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필요 기술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참고 문헌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9193"/>
                  </a:ext>
                </a:extLst>
              </a:tr>
              <a:tr h="1243473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광학문자인식 </a:t>
                      </a:r>
                      <a:r>
                        <a:rPr lang="en-US" altLang="ko-KR" dirty="0"/>
                        <a:t>- OCR</a:t>
                      </a: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dirty="0"/>
                        <a:t>(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Optical character recognition)</a:t>
                      </a:r>
                      <a:endParaRPr lang="ko-KR" altLang="en-US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OCR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프로그래밍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김세훈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OpenCV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테서렉트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OCR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 하는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컴퓨터 비전 프로그래밍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신 쉬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168417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영상처리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>
                          <a:effectLst/>
                        </a:rPr>
                        <a:t>OpenCV</a:t>
                      </a:r>
                      <a:r>
                        <a:rPr lang="ko-KR" altLang="en-US" sz="1200" b="0" dirty="0">
                          <a:effectLst/>
                        </a:rPr>
                        <a:t>로 배우는 영상 처리 및 응용  </a:t>
                      </a:r>
                      <a:r>
                        <a:rPr lang="en-US" altLang="ko-KR" sz="1200" b="0" dirty="0">
                          <a:effectLst/>
                        </a:rPr>
                        <a:t>- </a:t>
                      </a:r>
                      <a:r>
                        <a:rPr lang="ko-KR" altLang="en-US" sz="1200" b="0" dirty="0">
                          <a:effectLst/>
                        </a:rPr>
                        <a:t>정성환</a:t>
                      </a:r>
                      <a:r>
                        <a:rPr lang="en-US" altLang="ko-KR" sz="1200" b="0" dirty="0">
                          <a:effectLst/>
                        </a:rPr>
                        <a:t>,</a:t>
                      </a:r>
                      <a:r>
                        <a:rPr lang="ko-KR" altLang="en-US" sz="1200" b="0" dirty="0">
                          <a:effectLst/>
                        </a:rPr>
                        <a:t> 배종옥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434985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안드로이드 프로그래밍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effectLst/>
                        </a:rPr>
                        <a:t> </a:t>
                      </a:r>
                      <a:r>
                        <a:rPr lang="en-US" altLang="ko-KR" sz="1200" b="0" dirty="0">
                          <a:effectLst/>
                        </a:rPr>
                        <a:t>Do it! </a:t>
                      </a:r>
                      <a:r>
                        <a:rPr lang="ko-KR" altLang="en-US" sz="1200" b="0" dirty="0">
                          <a:effectLst/>
                        </a:rPr>
                        <a:t>안드로이드 앱 프로그래밍  </a:t>
                      </a:r>
                      <a:r>
                        <a:rPr lang="en-US" altLang="ko-KR" sz="1200" b="0" dirty="0">
                          <a:effectLst/>
                        </a:rPr>
                        <a:t>- </a:t>
                      </a:r>
                      <a:r>
                        <a:rPr lang="ko-KR" altLang="en-US" sz="1200" b="0" dirty="0" err="1">
                          <a:effectLst/>
                        </a:rPr>
                        <a:t>정재곤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52748"/>
                  </a:ext>
                </a:extLst>
              </a:tr>
              <a:tr h="663515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/>
                        <a:t>네트워크 통신</a:t>
                      </a: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dirty="0"/>
                        <a:t>TCP/IP </a:t>
                      </a:r>
                      <a:r>
                        <a:rPr lang="ko-KR" altLang="en-US" sz="1200" b="0" dirty="0"/>
                        <a:t>소켓 프로그래밍  </a:t>
                      </a:r>
                      <a:r>
                        <a:rPr lang="en-US" altLang="ko-KR" sz="1200" b="0" dirty="0"/>
                        <a:t>- </a:t>
                      </a:r>
                      <a:r>
                        <a:rPr lang="ko-KR" altLang="en-US" sz="1200" b="0" dirty="0" err="1"/>
                        <a:t>이계상</a:t>
                      </a:r>
                      <a:endParaRPr lang="en-US" altLang="ko-KR" sz="1200" b="0" dirty="0"/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18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1507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종합설계 개요</a:t>
            </a:r>
            <a:endParaRPr lang="ko-KR" altLang="ko-KR" sz="3200" b="1" i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7171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연구 개발 배경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기존의 가계부 어플리케이션은 현금으로 결제한 내역을 직접 입력해야 하는 번거로움이 있다</a:t>
            </a: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영수증을 찍는 것만으로 자동으로 가계부를 작성하고 </a:t>
            </a: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marL="457200" lvl="1" indent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None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공유한다면</a:t>
            </a:r>
            <a:r>
              <a:rPr lang="ko-KR" altLang="en-US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예산관리가 좀 더 편리해질 것이다</a:t>
            </a:r>
            <a:r>
              <a:rPr lang="en-US" altLang="ko-KR" sz="2000" b="0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b="0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r>
              <a:rPr lang="ko-KR" altLang="ko-KR" sz="2400" b="1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연구 개발 목표</a:t>
            </a: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을 이용하여 영수증 내역을 불러들여 분석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,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기록하는 어플리케이션을 만든다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en-US" altLang="ko-KR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OCR </a:t>
            </a:r>
            <a:r>
              <a:rPr lang="ko-KR" altLang="en-US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인식률을 높이기 위하여 사진 보정 기능을 추가한다</a:t>
            </a:r>
            <a:r>
              <a:rPr lang="en-US" altLang="ko-KR" sz="200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.</a:t>
            </a: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1"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Ø"/>
              <a:defRPr lang="ko-KR" altLang="en-US"/>
            </a:pPr>
            <a:endParaRPr lang="ko-KR" altLang="en-US" sz="200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6600">
                  <a:alpha val="100000"/>
                </a:srgbClr>
              </a:buClr>
              <a:buSzPct val="100000"/>
              <a:buFont typeface="Wingdings"/>
              <a:buChar char="v"/>
              <a:defRPr lang="ko-KR" altLang="en-US"/>
            </a:pPr>
            <a:endParaRPr 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4</a:t>
            </a:fld>
            <a:endParaRPr lang="en-US" sz="1400" b="0" i="0" dirty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관련 연구 및 사례</a:t>
            </a:r>
          </a:p>
        </p:txBody>
      </p:sp>
      <p:sp>
        <p:nvSpPr>
          <p:cNvPr id="8195" name="내용 개체 틀 2"/>
          <p:cNvSpPr>
            <a:spLocks noGrp="1"/>
          </p:cNvSpPr>
          <p:nvPr>
            <p:ph sz="half" idx="1"/>
          </p:nvPr>
        </p:nvSpPr>
        <p:spPr>
          <a:xfrm>
            <a:off x="500282" y="1429378"/>
            <a:ext cx="8233332" cy="4718624"/>
          </a:xfrm>
          <a:noFill/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  </a:t>
            </a: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	</a:t>
            </a: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endParaRPr lang="en-US" altLang="ko-KR" sz="24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Wingdings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24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Wingdings"/>
              </a:rPr>
              <a:t> 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5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7810894-0106-45CF-84E3-442A79DA1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474616"/>
              </p:ext>
            </p:extLst>
          </p:nvPr>
        </p:nvGraphicFramePr>
        <p:xfrm>
          <a:off x="1009044" y="1485857"/>
          <a:ext cx="7130673" cy="3651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238">
                  <a:extLst>
                    <a:ext uri="{9D8B030D-6E8A-4147-A177-3AD203B41FA5}">
                      <a16:colId xmlns:a16="http://schemas.microsoft.com/office/drawing/2014/main" val="2071227973"/>
                    </a:ext>
                  </a:extLst>
                </a:gridCol>
                <a:gridCol w="4962435">
                  <a:extLst>
                    <a:ext uri="{9D8B030D-6E8A-4147-A177-3AD203B41FA5}">
                      <a16:colId xmlns:a16="http://schemas.microsoft.com/office/drawing/2014/main" val="85919704"/>
                    </a:ext>
                  </a:extLst>
                </a:gridCol>
              </a:tblGrid>
              <a:tr h="3102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프로그램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756809"/>
                  </a:ext>
                </a:extLst>
              </a:tr>
              <a:tr h="10582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RECPIC</a:t>
                      </a:r>
                      <a:endParaRPr lang="ko-KR" altLang="en-US" sz="2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RECPIC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영수증을 찍으면 타이피스트들이 직접 수기 입력하여 가계부를 작성해주는 안드로이드 어플리케이션이다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297763"/>
                  </a:ext>
                </a:extLst>
              </a:tr>
              <a:tr h="1008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편한가계부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SMS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문자를 자동으로 읽어오고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음성으로 입력하고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PC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에서도 작성할 수 있는 가계부 어플리케이션이다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919032"/>
                  </a:ext>
                </a:extLst>
              </a:tr>
              <a:tr h="1274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레티아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실손보험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청구 </a:t>
                      </a:r>
                      <a:endParaRPr lang="en-US" altLang="ko-KR" sz="18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OCR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솔루션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실손보험 청구 시 가장 많이 사용되는 진료비 영수증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상세내역서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진단서 등의 서식을 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OCR</a:t>
                      </a: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처리하는 기능을 제공한다</a:t>
                      </a:r>
                      <a:r>
                        <a:rPr lang="en-US" altLang="ko-KR" sz="18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4000" marR="14400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09710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0869259-1C83-4FF1-A013-3B2D3DC5375D}"/>
              </a:ext>
            </a:extLst>
          </p:cNvPr>
          <p:cNvGrpSpPr/>
          <p:nvPr/>
        </p:nvGrpSpPr>
        <p:grpSpPr>
          <a:xfrm>
            <a:off x="411041" y="5303289"/>
            <a:ext cx="8233332" cy="1008378"/>
            <a:chOff x="411041" y="5303289"/>
            <a:chExt cx="8233332" cy="1008378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CE6A02D-DDD9-4250-9AF3-69BA3C48743B}"/>
                </a:ext>
              </a:extLst>
            </p:cNvPr>
            <p:cNvSpPr txBox="1">
              <a:spLocks/>
            </p:cNvSpPr>
            <p:nvPr/>
          </p:nvSpPr>
          <p:spPr>
            <a:xfrm>
              <a:off x="411041" y="5303289"/>
              <a:ext cx="8233332" cy="1008378"/>
            </a:xfrm>
            <a:prstGeom prst="rect">
              <a:avLst/>
            </a:prstGeom>
            <a:noFill/>
            <a:ln w="25400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ct val="0"/>
                </a:spcAft>
                <a:buFont typeface="Arial"/>
                <a:buNone/>
                <a:defRPr lang="ko-KR" altLang="en-US"/>
              </a:pP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   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	  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타 시스템은 타이피스트들이 직접 입력하여 분석시간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(10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~2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시간</a:t>
              </a:r>
              <a:r>
                <a:rPr lang="en-US" altLang="ko-KR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)</a:t>
              </a: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이 걸리지만 </a:t>
              </a:r>
              <a:r>
                <a:rPr lang="ko-KR" altLang="en-US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본 시스템은 </a:t>
              </a:r>
              <a:r>
                <a:rPr lang="en-US" altLang="ko-KR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OCR</a:t>
              </a:r>
              <a:r>
                <a:rPr lang="ko-KR" altLang="en-US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을 이용하여 보다 빠르게 작성이 가능하다</a:t>
              </a:r>
              <a:r>
                <a:rPr lang="en-US" altLang="ko-KR" sz="2400" b="1" dirty="0">
                  <a:solidFill>
                    <a:srgbClr val="FF0000"/>
                  </a:solidFill>
                  <a:latin typeface="맑은 고딕"/>
                  <a:ea typeface="맑은 고딕"/>
                  <a:sym typeface="Wingdings"/>
                </a:rPr>
                <a:t>.</a:t>
              </a:r>
              <a:endParaRPr lang="ko-KR" altLang="en-US" sz="2400" b="1" dirty="0">
                <a:solidFill>
                  <a:srgbClr val="FF0000"/>
                </a:solidFill>
                <a:latin typeface="맑은 고딕"/>
                <a:ea typeface="맑은 고딕"/>
                <a:sym typeface="Wingdings"/>
              </a:endParaRPr>
            </a:p>
            <a:p>
              <a:pPr>
                <a:spcAft>
                  <a:spcPct val="0"/>
                </a:spcAft>
                <a:buFont typeface="Arial"/>
                <a:buNone/>
                <a:defRPr lang="ko-KR" altLang="en-US"/>
              </a:pPr>
              <a:r>
                <a:rPr lang="ko-KR" altLang="en-US" sz="2400" b="1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Wingdings"/>
                </a:rPr>
                <a:t>  </a:t>
              </a:r>
            </a:p>
          </p:txBody>
        </p:sp>
        <p:sp>
          <p:nvSpPr>
            <p:cNvPr id="3" name="화살표: 갈매기형 수장 2">
              <a:extLst>
                <a:ext uri="{FF2B5EF4-FFF2-40B4-BE49-F238E27FC236}">
                  <a16:creationId xmlns:a16="http://schemas.microsoft.com/office/drawing/2014/main" id="{BCDFBA8A-C39E-405B-B344-FDD6C51ABB41}"/>
                </a:ext>
              </a:extLst>
            </p:cNvPr>
            <p:cNvSpPr/>
            <p:nvPr/>
          </p:nvSpPr>
          <p:spPr>
            <a:xfrm>
              <a:off x="772653" y="5431797"/>
              <a:ext cx="214903" cy="231627"/>
            </a:xfrm>
            <a:prstGeom prst="chevron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3200" b="1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기존 사례와의 비교</a:t>
            </a:r>
            <a:endParaRPr lang="ko-KR" sz="3200" b="1" i="0" dirty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6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8190A7-AB53-4E33-B3AB-03B394783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8" y="1197750"/>
            <a:ext cx="3190458" cy="23768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8586A6-223B-4950-8445-136979737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77" y="1197750"/>
            <a:ext cx="3190458" cy="2376892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6651358-BBEF-47FE-8BC8-CDCADC21A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79415"/>
              </p:ext>
            </p:extLst>
          </p:nvPr>
        </p:nvGraphicFramePr>
        <p:xfrm>
          <a:off x="1045057" y="4006804"/>
          <a:ext cx="3190459" cy="18952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90459">
                  <a:extLst>
                    <a:ext uri="{9D8B030D-6E8A-4147-A177-3AD203B41FA5}">
                      <a16:colId xmlns:a16="http://schemas.microsoft.com/office/drawing/2014/main" val="2104612335"/>
                    </a:ext>
                  </a:extLst>
                </a:gridCol>
              </a:tblGrid>
              <a:tr h="4321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편한가계부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똑똑가계부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3074"/>
                  </a:ext>
                </a:extLst>
              </a:tr>
              <a:tr h="1038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기존 가계부의 경우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가계부 공유 기능과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현금으로 계산한 내용을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자동으로 입력해주는 기능이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존재하지 않는다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70047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63C5B85-6C5E-4525-8F15-1A7C5EEDE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12250"/>
              </p:ext>
            </p:extLst>
          </p:nvPr>
        </p:nvGraphicFramePr>
        <p:xfrm>
          <a:off x="4994377" y="3988291"/>
          <a:ext cx="3190459" cy="1895201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190459">
                  <a:extLst>
                    <a:ext uri="{9D8B030D-6E8A-4147-A177-3AD203B41FA5}">
                      <a16:colId xmlns:a16="http://schemas.microsoft.com/office/drawing/2014/main" val="2104612335"/>
                    </a:ext>
                  </a:extLst>
                </a:gridCol>
              </a:tblGrid>
              <a:tr h="432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RECPIC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693074"/>
                  </a:ext>
                </a:extLst>
              </a:tr>
              <a:tr h="10380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RECPIC</a:t>
                      </a:r>
                      <a:r>
                        <a:rPr lang="ko-KR" altLang="en-US" dirty="0"/>
                        <a:t>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영수증을 사진으로 찍어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처리하나 타이피스트들이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직접 입력하여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algn="ctr" latinLnBrk="1"/>
                      <a:r>
                        <a:rPr lang="ko-KR" altLang="en-US" dirty="0"/>
                        <a:t>처리하는 시간이 걸린다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57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21521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686101" y="331939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  <a:sym typeface="Wingdings"/>
              </a:rPr>
              <a:t>시스템 수행 시나리오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7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685512" y="1341804"/>
            <a:ext cx="7777738" cy="55092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시나리오 </a:t>
            </a:r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사용자 관점</a:t>
            </a:r>
            <a:endParaRPr lang="en-US" altLang="ko-KR" sz="2200" b="1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사용자가 영수증 사진을 찍는다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찍은 사진에서 영수증이 있는 범위를 지정한다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3.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지정한 범위 내에서 영수증 사진을 보정한다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4.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보정한 영수증 사진을 </a:t>
            </a:r>
            <a:r>
              <a:rPr lang="en-US" altLang="ko-KR" sz="2200" dirty="0">
                <a:solidFill>
                  <a:srgbClr val="FF0000"/>
                </a:solidFill>
              </a:rPr>
              <a:t>OCR</a:t>
            </a:r>
            <a:r>
              <a:rPr lang="ko-KR" altLang="en-US" sz="2200" dirty="0">
                <a:solidFill>
                  <a:srgbClr val="FF0000"/>
                </a:solidFill>
              </a:rPr>
              <a:t>을 통해서 글자를 인식한다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5.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인식한 글자들을 분석하여 가계부를 작성한다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6.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작성한 가계부를 서버에 전송한다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b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</a:br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33964" y="330362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sz="3200" b="1" i="0" dirty="0">
                <a:solidFill>
                  <a:schemeClr val="tx1">
                    <a:lumMod val="50000"/>
                  </a:schemeClr>
                </a:solidFill>
                <a:latin typeface="HY견고딕"/>
                <a:ea typeface="HY견고딕"/>
                <a:sym typeface="Wingdings"/>
              </a:rPr>
              <a:t>시스템 수행 시나리오</a:t>
            </a: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8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68634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시나리오 </a:t>
            </a:r>
            <a:r>
              <a:rPr lang="en-US" altLang="ko-KR" sz="2200" b="1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b="1" dirty="0">
                <a:solidFill>
                  <a:schemeClr val="tx1">
                    <a:lumMod val="50000"/>
                  </a:schemeClr>
                </a:solidFill>
              </a:rPr>
              <a:t>영상 보정</a:t>
            </a:r>
            <a:endParaRPr lang="en-US" altLang="ko-KR" sz="2200" b="1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배경이 같이 </a:t>
            </a:r>
            <a:r>
              <a:rPr lang="ko-KR" altLang="en-US" sz="2200" dirty="0" err="1">
                <a:solidFill>
                  <a:schemeClr val="tx1">
                    <a:lumMod val="50000"/>
                  </a:schemeClr>
                </a:solidFill>
              </a:rPr>
              <a:t>찍혀있을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경우 </a:t>
            </a:r>
            <a:r>
              <a:rPr lang="ko-KR" altLang="en-US" sz="2200" dirty="0">
                <a:solidFill>
                  <a:srgbClr val="FF0000"/>
                </a:solidFill>
              </a:rPr>
              <a:t>이미지 </a:t>
            </a:r>
            <a:r>
              <a:rPr lang="ko-KR" altLang="en-US" sz="2200" dirty="0" err="1">
                <a:solidFill>
                  <a:srgbClr val="FF0000"/>
                </a:solidFill>
              </a:rPr>
              <a:t>크롭</a:t>
            </a:r>
            <a:endParaRPr lang="en-US" altLang="ko-KR" sz="2200" dirty="0">
              <a:solidFill>
                <a:srgbClr val="FF0000"/>
              </a:solidFill>
            </a:endParaRPr>
          </a:p>
          <a:p>
            <a:r>
              <a:rPr lang="en-US" altLang="ko-KR" sz="2200" dirty="0">
                <a:solidFill>
                  <a:srgbClr val="FF0000"/>
                </a:solidFill>
              </a:rPr>
              <a:t>      </a:t>
            </a:r>
            <a:r>
              <a:rPr lang="ko-KR" altLang="en-US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기능으로 사진 내 사용자가 지정한 범위만을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처리한다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이미지가 기울어진 경우를 대비하여 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OpenCV</a:t>
            </a:r>
          </a:p>
          <a:p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에서 제공하는 </a:t>
            </a:r>
            <a:r>
              <a:rPr lang="ko-KR" altLang="en-US" sz="2200" dirty="0" err="1">
                <a:solidFill>
                  <a:srgbClr val="FF0000"/>
                </a:solidFill>
              </a:rPr>
              <a:t>워핑</a:t>
            </a:r>
            <a:r>
              <a:rPr lang="en-US" altLang="ko-KR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rgbClr val="FF0000"/>
                </a:solidFill>
              </a:rPr>
              <a:t>함수를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사용하여 보정한다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altLang="ko-KR" sz="2200" b="1" dirty="0">
              <a:solidFill>
                <a:srgbClr val="FF0000"/>
              </a:solidFill>
            </a:endParaRPr>
          </a:p>
          <a:p>
            <a:endParaRPr lang="en-US" altLang="ko-KR" sz="2200" b="1" dirty="0">
              <a:solidFill>
                <a:srgbClr val="FF0000"/>
              </a:solidFill>
            </a:endParaRPr>
          </a:p>
          <a:p>
            <a:endParaRPr lang="en-US" altLang="ko-KR" sz="2200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3.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이미지가 너무 밝거나 어둡다면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영상처리 기법을 적용해서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    (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덧셈과 뺄셈 연산 등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으로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ko-KR" altLang="en-US" sz="2200" dirty="0">
                <a:solidFill>
                  <a:srgbClr val="FF0000"/>
                </a:solidFill>
              </a:rPr>
              <a:t>    밝기</a:t>
            </a:r>
            <a:r>
              <a:rPr lang="en-US" altLang="ko-KR" sz="2200" dirty="0">
                <a:solidFill>
                  <a:srgbClr val="FF0000"/>
                </a:solidFill>
              </a:rPr>
              <a:t>,</a:t>
            </a:r>
            <a:r>
              <a:rPr lang="ko-KR" altLang="en-US" sz="2200" dirty="0">
                <a:solidFill>
                  <a:srgbClr val="FF0000"/>
                </a:solidFill>
              </a:rPr>
              <a:t>대비를 조절하여 </a:t>
            </a:r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글자를 </a:t>
            </a: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r>
              <a:rPr lang="ko-KR" altLang="en-US" sz="2200" dirty="0">
                <a:solidFill>
                  <a:schemeClr val="tx1">
                    <a:lumMod val="50000"/>
                  </a:schemeClr>
                </a:solidFill>
              </a:rPr>
              <a:t>    인식하기 쉽게 한다</a:t>
            </a:r>
            <a:r>
              <a:rPr lang="en-US" altLang="ko-KR" sz="2200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886A5-27CA-4CA2-A7EF-562594944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26" y="1753461"/>
            <a:ext cx="1417666" cy="1244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1D2EAC9-6B9D-45D1-ABE9-D196D1E78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45" y="3219859"/>
            <a:ext cx="1951353" cy="1244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4B50DE-871B-4152-A8B3-3C0EA64C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26" y="4686256"/>
            <a:ext cx="3293917" cy="15518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025370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756950" y="325210"/>
            <a:ext cx="4650338" cy="563822"/>
          </a:xfrm>
          <a:solidFill>
            <a:srgbClr val="FFFFFF"/>
          </a:solidFill>
          <a:ln w="25400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200" b="1" dirty="0">
                <a:latin typeface="HY견고딕"/>
                <a:ea typeface="HY견고딕"/>
                <a:sym typeface="Wingdings"/>
              </a:rPr>
              <a:t>OCR </a:t>
            </a:r>
            <a:r>
              <a:rPr lang="ko-KR" altLang="en-US" sz="3200" b="1" dirty="0">
                <a:latin typeface="HY견고딕"/>
                <a:ea typeface="HY견고딕"/>
                <a:sym typeface="Wingdings"/>
              </a:rPr>
              <a:t>인식률</a:t>
            </a:r>
            <a:endParaRPr lang="ko-KR" sz="3200" b="1" i="0" dirty="0">
              <a:latin typeface="HY견고딕"/>
              <a:ea typeface="HY견고딕"/>
              <a:sym typeface="Wingdings"/>
            </a:endParaRPr>
          </a:p>
        </p:txBody>
      </p:sp>
      <p:sp>
        <p:nvSpPr>
          <p:cNvPr id="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807136" y="260470"/>
            <a:ext cx="2134520" cy="244557"/>
          </a:xfrm>
          <a:noFill/>
          <a:ln w="25400" cap="flat" cmpd="sng" algn="ctr">
            <a:noFill/>
            <a:prstDash val="solid"/>
            <a:round/>
          </a:ln>
        </p:spPr>
        <p:txBody>
          <a:bodyPr/>
          <a:lstStyle/>
          <a:p>
            <a:pPr marL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AD22CD3B-FDDF-4998-970C-76E6E0BEC65F}" type="slidenum">
              <a:rPr lang="en-US" sz="1400" b="0" i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sym typeface="Wingdings"/>
              </a:rPr>
              <a:pPr marL="0" lvl="0" indent="0" algn="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9</a:t>
            </a:fld>
            <a:endParaRPr lang="en-US" sz="1400" b="0" i="0">
              <a:solidFill>
                <a:srgbClr val="000000">
                  <a:alpha val="100000"/>
                </a:srgbClr>
              </a:solidFill>
              <a:latin typeface="Arial"/>
              <a:ea typeface="굴림"/>
              <a:sym typeface="Wingding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B3BB-2041-4C48-A35A-B5D9A00E73EC}"/>
              </a:ext>
            </a:extLst>
          </p:cNvPr>
          <p:cNvSpPr txBox="1"/>
          <p:nvPr/>
        </p:nvSpPr>
        <p:spPr>
          <a:xfrm>
            <a:off x="756950" y="1269777"/>
            <a:ext cx="7777738" cy="28007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marL="457200" indent="-457200" fontAlgn="base">
              <a:buAutoNum type="arabicPeriod"/>
            </a:pPr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pPr fontAlgn="base"/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2200" dirty="0">
              <a:solidFill>
                <a:schemeClr val="tx1">
                  <a:lumMod val="50000"/>
                </a:schemeClr>
              </a:solidFill>
            </a:endParaRPr>
          </a:p>
          <a:p>
            <a:endParaRPr lang="ko-KR" altLang="en-US" sz="2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CC67B0-0BCB-46C7-BF09-4D9524AE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8" y="1341804"/>
            <a:ext cx="3045485" cy="4741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73388-B3DA-463F-AEBD-8BE145AD1973}"/>
              </a:ext>
            </a:extLst>
          </p:cNvPr>
          <p:cNvSpPr txBox="1"/>
          <p:nvPr/>
        </p:nvSpPr>
        <p:spPr>
          <a:xfrm>
            <a:off x="5075422" y="1703965"/>
            <a:ext cx="3313242" cy="20313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Tesseract </a:t>
            </a:r>
            <a:r>
              <a:rPr lang="ko-KR" altLang="en-US" dirty="0">
                <a:solidFill>
                  <a:srgbClr val="FF0000"/>
                </a:solidFill>
              </a:rPr>
              <a:t>라이브러리 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사용시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영수증의 경우 폰트가 일정하므로 약간의 오차가 있어도</a:t>
            </a:r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숫자나 핵심 단어 인식에는 무리가 없는 인식률을 보인다</a:t>
            </a:r>
            <a:r>
              <a:rPr lang="en-US" altLang="ko-KR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9" name="그래픽 18" descr="오른쪽을 가리키는 검지">
            <a:extLst>
              <a:ext uri="{FF2B5EF4-FFF2-40B4-BE49-F238E27FC236}">
                <a16:creationId xmlns:a16="http://schemas.microsoft.com/office/drawing/2014/main" id="{B841AAC3-3929-477A-87B8-B70A4AD7D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8447" y="2206128"/>
            <a:ext cx="694743" cy="694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E1800-F2C6-4E45-AE32-EB770FF00D73}"/>
              </a:ext>
            </a:extLst>
          </p:cNvPr>
          <p:cNvSpPr txBox="1"/>
          <p:nvPr/>
        </p:nvSpPr>
        <p:spPr>
          <a:xfrm>
            <a:off x="5072136" y="4338194"/>
            <a:ext cx="3313242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OCR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기술 자체의 인식률을 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높이기는 어렵지만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영상처리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를 이용한 </a:t>
            </a:r>
            <a:r>
              <a:rPr lang="ko-KR" altLang="en-US" dirty="0">
                <a:solidFill>
                  <a:srgbClr val="FF0000"/>
                </a:solidFill>
                <a:latin typeface="+mn-ea"/>
                <a:cs typeface="함초롬돋움" panose="020B0604000101010101" pitchFamily="50" charset="-127"/>
              </a:rPr>
              <a:t>영수증 사진 보정</a:t>
            </a:r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으로 인식률을 비교적</a:t>
            </a:r>
            <a:endParaRPr lang="en-US" altLang="ko-KR" dirty="0">
              <a:latin typeface="+mn-ea"/>
              <a:cs typeface="함초롬돋움" panose="020B0604000101010101" pitchFamily="50" charset="-127"/>
            </a:endParaRPr>
          </a:p>
          <a:p>
            <a:pPr algn="ctr"/>
            <a:r>
              <a:rPr lang="ko-KR" altLang="en-US" dirty="0">
                <a:latin typeface="+mn-ea"/>
                <a:cs typeface="함초롬돋움" panose="020B0604000101010101" pitchFamily="50" charset="-127"/>
              </a:rPr>
              <a:t>쉽게 향상 시킬 수 있다</a:t>
            </a:r>
            <a:r>
              <a:rPr lang="en-US" altLang="ko-KR" dirty="0">
                <a:latin typeface="+mn-ea"/>
                <a:cs typeface="함초롬돋움" panose="020B0604000101010101" pitchFamily="50" charset="-127"/>
              </a:rPr>
              <a:t>.</a:t>
            </a:r>
            <a:endParaRPr lang="ko-KR" altLang="en-US" dirty="0">
              <a:latin typeface="+mn-ea"/>
              <a:cs typeface="함초롬돋움" panose="020B0604000101010101" pitchFamily="50" charset="-127"/>
            </a:endParaRPr>
          </a:p>
        </p:txBody>
      </p:sp>
      <p:pic>
        <p:nvPicPr>
          <p:cNvPr id="10" name="그래픽 9" descr="오른쪽을 가리키는 검지">
            <a:extLst>
              <a:ext uri="{FF2B5EF4-FFF2-40B4-BE49-F238E27FC236}">
                <a16:creationId xmlns:a16="http://schemas.microsoft.com/office/drawing/2014/main" id="{474BBDA2-3567-47E7-8A2F-7562819B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8447" y="4729486"/>
            <a:ext cx="694743" cy="6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708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>
  <a:themeElements>
    <a:clrScheme name="PowerPoint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4D4D4D"/>
      </a:accent3>
      <a:accent4>
        <a:srgbClr val="4338C6"/>
      </a:accent4>
      <a:accent5>
        <a:srgbClr val="B2CEFF"/>
      </a:accent5>
      <a:accent6>
        <a:srgbClr val="B9B9B9"/>
      </a:accent6>
      <a:hlink>
        <a:srgbClr val="E1882F"/>
      </a:hlink>
      <a:folHlink>
        <a:srgbClr val="90A8B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000000"/>
      </a:accent3>
      <a:accent4>
        <a:srgbClr val="4338C6"/>
      </a:accent4>
      <a:accent5>
        <a:srgbClr val="B2CEFF"/>
      </a:accent5>
      <a:accent6>
        <a:srgbClr val="B9B9B9"/>
      </a:accent6>
      <a:hlink>
        <a:srgbClr val="009999"/>
      </a:hlink>
      <a:folHlink>
        <a:srgbClr val="99CC00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5.xml><?xml version="1.0" encoding="utf-8"?>
<a:theme xmlns:a="http://schemas.openxmlformats.org/drawingml/2006/main" name="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228TGp_well-being_light">
  <a:themeElements>
    <a:clrScheme name="228TGp_well-being_light 3">
      <a:dk1>
        <a:srgbClr val="4D4D4D"/>
      </a:dk1>
      <a:lt1>
        <a:srgbClr val="FFFFFF"/>
      </a:lt1>
      <a:dk2>
        <a:srgbClr val="47C3B7"/>
      </a:dk2>
      <a:lt2>
        <a:srgbClr val="DDDDDD"/>
      </a:lt2>
      <a:accent1>
        <a:srgbClr val="2990E5"/>
      </a:accent1>
      <a:accent2>
        <a:srgbClr val="57AD27"/>
      </a:accent2>
      <a:accent3>
        <a:srgbClr val="FFFFFF"/>
      </a:accent3>
      <a:accent4>
        <a:srgbClr val="404040"/>
      </a:accent4>
      <a:accent5>
        <a:srgbClr val="ACC6F0"/>
      </a:accent5>
      <a:accent6>
        <a:srgbClr val="4E9C22"/>
      </a:accent6>
      <a:hlink>
        <a:srgbClr val="E1882F"/>
      </a:hlink>
      <a:folHlink>
        <a:srgbClr val="90A8B0"/>
      </a:folHlink>
    </a:clrScheme>
    <a:fontScheme name="228TGp_well-being_ligh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HY견고딕" pitchFamily="18" charset="-127"/>
            <a:ea typeface="HY견고딕" pitchFamily="18" charset="-127"/>
          </a:defRPr>
        </a:defPPr>
      </a:lstStyle>
    </a:lnDef>
  </a:objectDefaults>
  <a:extraClrSchemeLst>
    <a:extraClrScheme>
      <a:clrScheme name="228TGp_well-being_light 1">
        <a:dk1>
          <a:srgbClr val="4D4D4D"/>
        </a:dk1>
        <a:lt1>
          <a:srgbClr val="FFFFFF"/>
        </a:lt1>
        <a:dk2>
          <a:srgbClr val="0D8797"/>
        </a:dk2>
        <a:lt2>
          <a:srgbClr val="C0C0C0"/>
        </a:lt2>
        <a:accent1>
          <a:srgbClr val="8BB44E"/>
        </a:accent1>
        <a:accent2>
          <a:srgbClr val="4CB06D"/>
        </a:accent2>
        <a:accent3>
          <a:srgbClr val="FFFFFF"/>
        </a:accent3>
        <a:accent4>
          <a:srgbClr val="404040"/>
        </a:accent4>
        <a:accent5>
          <a:srgbClr val="C4D6B2"/>
        </a:accent5>
        <a:accent6>
          <a:srgbClr val="449F62"/>
        </a:accent6>
        <a:hlink>
          <a:srgbClr val="7B9CB5"/>
        </a:hlink>
        <a:folHlink>
          <a:srgbClr val="B3C1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2">
        <a:dk1>
          <a:srgbClr val="000066"/>
        </a:dk1>
        <a:lt1>
          <a:srgbClr val="FFFFFF"/>
        </a:lt1>
        <a:dk2>
          <a:srgbClr val="3491C4"/>
        </a:dk2>
        <a:lt2>
          <a:srgbClr val="DDDDDD"/>
        </a:lt2>
        <a:accent1>
          <a:srgbClr val="32B66E"/>
        </a:accent1>
        <a:accent2>
          <a:srgbClr val="36623F"/>
        </a:accent2>
        <a:accent3>
          <a:srgbClr val="FFFFFF"/>
        </a:accent3>
        <a:accent4>
          <a:srgbClr val="000056"/>
        </a:accent4>
        <a:accent5>
          <a:srgbClr val="ADD7BA"/>
        </a:accent5>
        <a:accent6>
          <a:srgbClr val="305838"/>
        </a:accent6>
        <a:hlink>
          <a:srgbClr val="4C9BBA"/>
        </a:hlink>
        <a:folHlink>
          <a:srgbClr val="A4D0A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28TGp_well-being_light 3">
        <a:dk1>
          <a:srgbClr val="4D4D4D"/>
        </a:dk1>
        <a:lt1>
          <a:srgbClr val="FFFFFF"/>
        </a:lt1>
        <a:dk2>
          <a:srgbClr val="47C3B7"/>
        </a:dk2>
        <a:lt2>
          <a:srgbClr val="DDDDDD"/>
        </a:lt2>
        <a:accent1>
          <a:srgbClr val="2990E5"/>
        </a:accent1>
        <a:accent2>
          <a:srgbClr val="57AD27"/>
        </a:accent2>
        <a:accent3>
          <a:srgbClr val="FFFFFF"/>
        </a:accent3>
        <a:accent4>
          <a:srgbClr val="404040"/>
        </a:accent4>
        <a:accent5>
          <a:srgbClr val="ACC6F0"/>
        </a:accent5>
        <a:accent6>
          <a:srgbClr val="4E9C22"/>
        </a:accent6>
        <a:hlink>
          <a:srgbClr val="E1882F"/>
        </a:hlink>
        <a:folHlink>
          <a:srgbClr val="90A8B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1832</Words>
  <Application>Microsoft Office PowerPoint</Application>
  <PresentationFormat>사용자 지정</PresentationFormat>
  <Paragraphs>594</Paragraphs>
  <Slides>35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6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54" baseType="lpstr">
      <vt:lpstr>HNC_GO_B_HINT_GS</vt:lpstr>
      <vt:lpstr>HY견고딕</vt:lpstr>
      <vt:lpstr>HY헤드라인M</vt:lpstr>
      <vt:lpstr>굴림</vt:lpstr>
      <vt:lpstr>맑은 고딕</vt:lpstr>
      <vt:lpstr>함초롬돋움</vt:lpstr>
      <vt:lpstr>함초롬바탕</vt:lpstr>
      <vt:lpstr>Arial</vt:lpstr>
      <vt:lpstr>Showcard Gothic</vt:lpstr>
      <vt:lpstr>Verdana</vt:lpstr>
      <vt:lpstr>Wingdings</vt:lpstr>
      <vt:lpstr/>
      <vt:lpstr/>
      <vt:lpstr/>
      <vt:lpstr/>
      <vt:lpstr>228TGp_well-being_light</vt:lpstr>
      <vt:lpstr>1_228TGp_well-being_light</vt:lpstr>
      <vt:lpstr>Image</vt:lpstr>
      <vt:lpstr>Adobe Photoshop Image</vt:lpstr>
      <vt:lpstr>PowerPoint 프레젠테이션</vt:lpstr>
      <vt:lpstr>차        례</vt:lpstr>
      <vt:lpstr>종합설계 개요</vt:lpstr>
      <vt:lpstr>종합설계 개요</vt:lpstr>
      <vt:lpstr>관련 연구 및 사례</vt:lpstr>
      <vt:lpstr>기존 사례와의 비교</vt:lpstr>
      <vt:lpstr>시스템 수행 시나리오</vt:lpstr>
      <vt:lpstr>시스템 수행 시나리오</vt:lpstr>
      <vt:lpstr>OCR 인식률</vt:lpstr>
      <vt:lpstr>OCR 인식률</vt:lpstr>
      <vt:lpstr>가계부 기능 설명</vt:lpstr>
      <vt:lpstr>가계부 구현방법</vt:lpstr>
      <vt:lpstr>SMS를 통한 사용량 분석</vt:lpstr>
      <vt:lpstr>가계부 공유 &amp; 메신저</vt:lpstr>
      <vt:lpstr>시스템 구성도</vt:lpstr>
      <vt:lpstr>시스템 예상 수행 결과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 환경</vt:lpstr>
      <vt:lpstr>개발 방법</vt:lpstr>
      <vt:lpstr>데모 환경 설계</vt:lpstr>
      <vt:lpstr>OCR 키워드 분석</vt:lpstr>
      <vt:lpstr>업무 분담</vt:lpstr>
      <vt:lpstr>종합설계 수행일정</vt:lpstr>
      <vt:lpstr>GitHub</vt:lpstr>
      <vt:lpstr>필요기술 및 참고 문헌</vt:lpstr>
      <vt:lpstr>필요기술 및 참고 문헌</vt:lpstr>
    </vt:vector>
  </TitlesOfParts>
  <Manager/>
  <Company>한국산업기술대학교 교무팀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’2007 하계방학 프로젝트실습 안내</dc:title>
  <dc:creator>공학교육인증</dc:creator>
  <cp:lastModifiedBy>채성은</cp:lastModifiedBy>
  <cp:revision>162</cp:revision>
  <dcterms:created xsi:type="dcterms:W3CDTF">2007-05-10T20:56:01Z</dcterms:created>
  <dcterms:modified xsi:type="dcterms:W3CDTF">2018-02-18T09:39:50Z</dcterms:modified>
</cp:coreProperties>
</file>